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tags/tag3.xml" ContentType="application/vnd.openxmlformats-officedocument.presentationml.tags+xml"/>
  <Override PartName="/ppt/notesSlides/notesSlide8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0"/>
  </p:notesMasterIdLst>
  <p:handoutMasterIdLst>
    <p:handoutMasterId r:id="rId91"/>
  </p:handoutMasterIdLst>
  <p:sldIdLst>
    <p:sldId id="5708" r:id="rId2"/>
    <p:sldId id="5781" r:id="rId3"/>
    <p:sldId id="5794" r:id="rId4"/>
    <p:sldId id="5733" r:id="rId5"/>
    <p:sldId id="407" r:id="rId6"/>
    <p:sldId id="5795" r:id="rId7"/>
    <p:sldId id="5796" r:id="rId8"/>
    <p:sldId id="5798" r:id="rId9"/>
    <p:sldId id="5799" r:id="rId10"/>
    <p:sldId id="5800" r:id="rId11"/>
    <p:sldId id="5801" r:id="rId12"/>
    <p:sldId id="5802" r:id="rId13"/>
    <p:sldId id="5803" r:id="rId14"/>
    <p:sldId id="5804" r:id="rId15"/>
    <p:sldId id="5805" r:id="rId16"/>
    <p:sldId id="5814" r:id="rId17"/>
    <p:sldId id="5815" r:id="rId18"/>
    <p:sldId id="5816" r:id="rId19"/>
    <p:sldId id="5817" r:id="rId20"/>
    <p:sldId id="5818" r:id="rId21"/>
    <p:sldId id="5819" r:id="rId22"/>
    <p:sldId id="5820" r:id="rId23"/>
    <p:sldId id="5821" r:id="rId24"/>
    <p:sldId id="5822" r:id="rId25"/>
    <p:sldId id="5823" r:id="rId26"/>
    <p:sldId id="5824" r:id="rId27"/>
    <p:sldId id="5825" r:id="rId28"/>
    <p:sldId id="5826" r:id="rId29"/>
    <p:sldId id="5807" r:id="rId30"/>
    <p:sldId id="5827" r:id="rId31"/>
    <p:sldId id="5828" r:id="rId32"/>
    <p:sldId id="5829" r:id="rId33"/>
    <p:sldId id="5830" r:id="rId34"/>
    <p:sldId id="5831" r:id="rId35"/>
    <p:sldId id="5806" r:id="rId36"/>
    <p:sldId id="5832" r:id="rId37"/>
    <p:sldId id="5833" r:id="rId38"/>
    <p:sldId id="5834" r:id="rId39"/>
    <p:sldId id="5835" r:id="rId40"/>
    <p:sldId id="5836" r:id="rId41"/>
    <p:sldId id="5837" r:id="rId42"/>
    <p:sldId id="5838" r:id="rId43"/>
    <p:sldId id="5839" r:id="rId44"/>
    <p:sldId id="5840" r:id="rId45"/>
    <p:sldId id="5808" r:id="rId46"/>
    <p:sldId id="5841" r:id="rId47"/>
    <p:sldId id="5842" r:id="rId48"/>
    <p:sldId id="5843" r:id="rId49"/>
    <p:sldId id="5844" r:id="rId50"/>
    <p:sldId id="5845" r:id="rId51"/>
    <p:sldId id="5846" r:id="rId52"/>
    <p:sldId id="5809" r:id="rId53"/>
    <p:sldId id="5847" r:id="rId54"/>
    <p:sldId id="5848" r:id="rId55"/>
    <p:sldId id="5849" r:id="rId56"/>
    <p:sldId id="5810" r:id="rId57"/>
    <p:sldId id="5850" r:id="rId58"/>
    <p:sldId id="5851" r:id="rId59"/>
    <p:sldId id="5852" r:id="rId60"/>
    <p:sldId id="5853" r:id="rId61"/>
    <p:sldId id="5854" r:id="rId62"/>
    <p:sldId id="5855" r:id="rId63"/>
    <p:sldId id="5856" r:id="rId64"/>
    <p:sldId id="5857" r:id="rId65"/>
    <p:sldId id="5858" r:id="rId66"/>
    <p:sldId id="5811" r:id="rId67"/>
    <p:sldId id="5859" r:id="rId68"/>
    <p:sldId id="5860" r:id="rId69"/>
    <p:sldId id="5861" r:id="rId70"/>
    <p:sldId id="5862" r:id="rId71"/>
    <p:sldId id="5813" r:id="rId72"/>
    <p:sldId id="5863" r:id="rId73"/>
    <p:sldId id="5864" r:id="rId74"/>
    <p:sldId id="5865" r:id="rId75"/>
    <p:sldId id="5866" r:id="rId76"/>
    <p:sldId id="5867" r:id="rId77"/>
    <p:sldId id="5868" r:id="rId78"/>
    <p:sldId id="5869" r:id="rId79"/>
    <p:sldId id="5870" r:id="rId80"/>
    <p:sldId id="5871" r:id="rId81"/>
    <p:sldId id="5812" r:id="rId82"/>
    <p:sldId id="5872" r:id="rId83"/>
    <p:sldId id="5873" r:id="rId84"/>
    <p:sldId id="5874" r:id="rId85"/>
    <p:sldId id="5875" r:id="rId86"/>
    <p:sldId id="5876" r:id="rId87"/>
    <p:sldId id="5877" r:id="rId88"/>
    <p:sldId id="5717" r:id="rId89"/>
  </p:sldIdLst>
  <p:sldSz cx="9144000" cy="5143500" type="screen16x9"/>
  <p:notesSz cx="6858000" cy="9144000"/>
  <p:custDataLst>
    <p:tags r:id="rId92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1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3855" userDrawn="1">
          <p15:clr>
            <a:srgbClr val="A4A3A4"/>
          </p15:clr>
        </p15:guide>
        <p15:guide id="4" pos="476" userDrawn="1">
          <p15:clr>
            <a:srgbClr val="A4A3A4"/>
          </p15:clr>
        </p15:guide>
        <p15:guide id="5" pos="54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5"/>
    <a:srgbClr val="0070C0"/>
    <a:srgbClr val="2C66B0"/>
    <a:srgbClr val="FFC273"/>
    <a:srgbClr val="F58B0C"/>
    <a:srgbClr val="F48909"/>
    <a:srgbClr val="426FF6"/>
    <a:srgbClr val="10367F"/>
    <a:srgbClr val="467BF6"/>
    <a:srgbClr val="4C8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14" autoAdjust="0"/>
    <p:restoredTop sz="87199" autoAdjust="0"/>
  </p:normalViewPr>
  <p:slideViewPr>
    <p:cSldViewPr snapToGrid="0">
      <p:cViewPr varScale="1">
        <p:scale>
          <a:sx n="102" d="100"/>
          <a:sy n="102" d="100"/>
        </p:scale>
        <p:origin x="1374" y="102"/>
      </p:cViewPr>
      <p:guideLst>
        <p:guide orient="horz" pos="1711"/>
        <p:guide pos="2880"/>
        <p:guide pos="3855"/>
        <p:guide pos="476"/>
        <p:guide pos="54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11688"/>
    </p:cViewPr>
  </p:sorterViewPr>
  <p:notesViewPr>
    <p:cSldViewPr snapToGrid="0">
      <p:cViewPr>
        <p:scale>
          <a:sx n="75" d="100"/>
          <a:sy n="75" d="100"/>
        </p:scale>
        <p:origin x="2610" y="-3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notesMaster" Target="notesMasters/notesMaster1.xml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handoutMaster" Target="handoutMasters/handout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gs" Target="tags/tag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5D9813B-FA37-4FFF-93F7-59E84D6545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4227177-05F3-43A5-AF6C-46E312755D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A70AA-5028-45D1-B6D1-D8B7A0876BC5}" type="datetimeFigureOut">
              <a:rPr lang="zh-CN" altLang="en-US" smtClean="0"/>
              <a:pPr/>
              <a:t>2022/8/26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36B3871-8A2C-457B-83A8-D16FC2DC7B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2C5B4B4-8CB4-4B2E-8C83-77F1F8A16B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5A8FC-62C7-4153-9260-C32933D262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862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DD8DF-0D80-44F5-8FA5-9B5EC5444116}" type="datetimeFigureOut">
              <a:rPr lang="zh-CN" altLang="en-US" smtClean="0"/>
              <a:pPr/>
              <a:t>2022/8/26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4FF05-E2E7-48F7-8796-89A451B353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399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457200" algn="l" defTabSz="914400" rtl="0" eaLnBrk="1" latinLnBrk="0" hangingPunct="1">
      <a:lnSpc>
        <a:spcPct val="100000"/>
      </a:lnSpc>
      <a:defRPr sz="18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indent="457200" algn="l" defTabSz="914400" rtl="0" eaLnBrk="1" latinLnBrk="0" hangingPunct="1">
      <a:lnSpc>
        <a:spcPct val="150000"/>
      </a:lnSpc>
      <a:defRPr sz="18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indent="457200" algn="l" defTabSz="914400" rtl="0" eaLnBrk="1" latinLnBrk="0" hangingPunct="1">
      <a:lnSpc>
        <a:spcPct val="150000"/>
      </a:lnSpc>
      <a:defRPr sz="18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indent="457200" algn="l" defTabSz="914400" rtl="0" eaLnBrk="1" latinLnBrk="0" hangingPunct="1">
      <a:lnSpc>
        <a:spcPct val="150000"/>
      </a:lnSpc>
      <a:defRPr sz="18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indent="457200" algn="l" defTabSz="914400" rtl="0" eaLnBrk="1" latinLnBrk="0" hangingPunct="1">
      <a:lnSpc>
        <a:spcPct val="150000"/>
      </a:lnSpc>
      <a:defRPr sz="18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704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682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410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9198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3455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0628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3430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9413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779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4736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58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645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975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7817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1595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5150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022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0468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951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501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5249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573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788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6272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7354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330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048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90440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4709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97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07711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64410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73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9836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4074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52244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87541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6285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4208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4885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14725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05910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16527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493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7507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79943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34000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21654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82702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90140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53975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15430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79656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55539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7594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66973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71509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24688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65669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18479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019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44062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04800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88552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1117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260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50423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52217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76059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1626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18154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22517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08628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52293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90489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337962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5512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08471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56623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81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77053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8822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83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09341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84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387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85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326135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86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417775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87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3405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88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006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4FF05-E2E7-48F7-8796-89A451B353B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125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25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CA032DA6-2541-4C78-9BA8-C09C46750D5B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95000"/>
                </a:schemeClr>
              </a:gs>
              <a:gs pos="50000">
                <a:schemeClr val="bg1">
                  <a:alpha val="95000"/>
                </a:schemeClr>
              </a:gs>
              <a:gs pos="100000">
                <a:schemeClr val="bg1">
                  <a:lumMod val="85000"/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1C304-1AF1-4CFD-AD83-2F778BB5DCF5}" type="datetimeFigureOut">
              <a:rPr lang="zh-CN" altLang="en-US" smtClean="0"/>
              <a:pPr/>
              <a:t>2022/8/26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51CDE-78DE-40E6-BB0D-791EFB1118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93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C:\Documents and Settings\Administrator\桌面\1.9周院长汇报\B22.png">
            <a:extLst>
              <a:ext uri="{FF2B5EF4-FFF2-40B4-BE49-F238E27FC236}">
                <a16:creationId xmlns:a16="http://schemas.microsoft.com/office/drawing/2014/main" id="{E9B2AE6E-EB97-423F-878B-63EDED9CC405}"/>
              </a:ext>
            </a:extLst>
          </p:cNvPr>
          <p:cNvPicPr>
            <a:picLocks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7242387-EE3E-4AD3-8CF5-6C5F21875AD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95000"/>
                </a:schemeClr>
              </a:gs>
              <a:gs pos="50000">
                <a:schemeClr val="bg1">
                  <a:alpha val="95000"/>
                </a:schemeClr>
              </a:gs>
              <a:gs pos="100000">
                <a:schemeClr val="bg1">
                  <a:lumMod val="85000"/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E6D3A26-B6F1-47BC-9E11-07265E7C3D64}"/>
              </a:ext>
            </a:extLst>
          </p:cNvPr>
          <p:cNvGrpSpPr/>
          <p:nvPr userDrawn="1"/>
        </p:nvGrpSpPr>
        <p:grpSpPr>
          <a:xfrm>
            <a:off x="0" y="4962284"/>
            <a:ext cx="9144000" cy="180000"/>
            <a:chOff x="0" y="5420973"/>
            <a:chExt cx="9144000" cy="29402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DD4D6F5-02E4-41BE-B96E-8FC25F6C938B}"/>
                </a:ext>
              </a:extLst>
            </p:cNvPr>
            <p:cNvSpPr/>
            <p:nvPr/>
          </p:nvSpPr>
          <p:spPr>
            <a:xfrm>
              <a:off x="0" y="5420973"/>
              <a:ext cx="914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01EE13C-B585-4A46-8B70-E8EA5CCE004B}"/>
                </a:ext>
              </a:extLst>
            </p:cNvPr>
            <p:cNvSpPr/>
            <p:nvPr/>
          </p:nvSpPr>
          <p:spPr>
            <a:xfrm flipH="1">
              <a:off x="1" y="5461000"/>
              <a:ext cx="1131755" cy="254000"/>
            </a:xfrm>
            <a:custGeom>
              <a:avLst/>
              <a:gdLst>
                <a:gd name="connsiteX0" fmla="*/ 1131755 w 1131755"/>
                <a:gd name="connsiteY0" fmla="*/ 0 h 254000"/>
                <a:gd name="connsiteX1" fmla="*/ 190790 w 1131755"/>
                <a:gd name="connsiteY1" fmla="*/ 0 h 254000"/>
                <a:gd name="connsiteX2" fmla="*/ 0 w 1131755"/>
                <a:gd name="connsiteY2" fmla="*/ 254000 h 254000"/>
                <a:gd name="connsiteX3" fmla="*/ 1131755 w 1131755"/>
                <a:gd name="connsiteY3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1755" h="254000">
                  <a:moveTo>
                    <a:pt x="1131755" y="0"/>
                  </a:moveTo>
                  <a:lnTo>
                    <a:pt x="190790" y="0"/>
                  </a:lnTo>
                  <a:lnTo>
                    <a:pt x="0" y="254000"/>
                  </a:lnTo>
                  <a:lnTo>
                    <a:pt x="1131755" y="254000"/>
                  </a:lnTo>
                  <a:close/>
                </a:path>
              </a:pathLst>
            </a:custGeom>
            <a:solidFill>
              <a:srgbClr val="1881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8FB9091-8E25-4423-8569-A22D8F07C386}"/>
                </a:ext>
              </a:extLst>
            </p:cNvPr>
            <p:cNvSpPr/>
            <p:nvPr/>
          </p:nvSpPr>
          <p:spPr>
            <a:xfrm flipH="1">
              <a:off x="859682" y="5461002"/>
              <a:ext cx="2057077" cy="253998"/>
            </a:xfrm>
            <a:custGeom>
              <a:avLst/>
              <a:gdLst>
                <a:gd name="connsiteX0" fmla="*/ 2057077 w 2057077"/>
                <a:gd name="connsiteY0" fmla="*/ 0 h 253998"/>
                <a:gd name="connsiteX1" fmla="*/ 190788 w 2057077"/>
                <a:gd name="connsiteY1" fmla="*/ 0 h 253998"/>
                <a:gd name="connsiteX2" fmla="*/ 0 w 2057077"/>
                <a:gd name="connsiteY2" fmla="*/ 253998 h 253998"/>
                <a:gd name="connsiteX3" fmla="*/ 1866289 w 2057077"/>
                <a:gd name="connsiteY3" fmla="*/ 253998 h 25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7077" h="253998">
                  <a:moveTo>
                    <a:pt x="2057077" y="0"/>
                  </a:moveTo>
                  <a:lnTo>
                    <a:pt x="190788" y="0"/>
                  </a:lnTo>
                  <a:lnTo>
                    <a:pt x="0" y="253998"/>
                  </a:lnTo>
                  <a:lnTo>
                    <a:pt x="1866289" y="25399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B4D0DCF-4E4C-4884-9FB7-09CF29C5003D}"/>
                </a:ext>
              </a:extLst>
            </p:cNvPr>
            <p:cNvSpPr/>
            <p:nvPr/>
          </p:nvSpPr>
          <p:spPr>
            <a:xfrm flipH="1">
              <a:off x="2716533" y="5461002"/>
              <a:ext cx="6427467" cy="253998"/>
            </a:xfrm>
            <a:custGeom>
              <a:avLst/>
              <a:gdLst>
                <a:gd name="connsiteX0" fmla="*/ 6427467 w 6427467"/>
                <a:gd name="connsiteY0" fmla="*/ 0 h 253998"/>
                <a:gd name="connsiteX1" fmla="*/ 0 w 6427467"/>
                <a:gd name="connsiteY1" fmla="*/ 0 h 253998"/>
                <a:gd name="connsiteX2" fmla="*/ 0 w 6427467"/>
                <a:gd name="connsiteY2" fmla="*/ 253998 h 253998"/>
                <a:gd name="connsiteX3" fmla="*/ 6236679 w 6427467"/>
                <a:gd name="connsiteY3" fmla="*/ 253998 h 25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7467" h="253998">
                  <a:moveTo>
                    <a:pt x="6427467" y="0"/>
                  </a:moveTo>
                  <a:lnTo>
                    <a:pt x="0" y="0"/>
                  </a:lnTo>
                  <a:lnTo>
                    <a:pt x="0" y="253998"/>
                  </a:lnTo>
                  <a:lnTo>
                    <a:pt x="6236679" y="253998"/>
                  </a:lnTo>
                  <a:close/>
                </a:path>
              </a:pathLst>
            </a:custGeom>
            <a:solidFill>
              <a:srgbClr val="1036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49124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Documents and Settings\Administrator\桌面\1.9周院长汇报\B22.png">
            <a:extLst>
              <a:ext uri="{FF2B5EF4-FFF2-40B4-BE49-F238E27FC236}">
                <a16:creationId xmlns:a16="http://schemas.microsoft.com/office/drawing/2014/main" id="{FD4600D1-A613-4907-8B93-8F1BBBD090C5}"/>
              </a:ext>
            </a:extLst>
          </p:cNvPr>
          <p:cNvPicPr>
            <a:picLocks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F649B26-00BD-49B8-BB20-C27A8FE081CD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95000"/>
                </a:schemeClr>
              </a:gs>
              <a:gs pos="50000">
                <a:schemeClr val="bg1">
                  <a:alpha val="95000"/>
                </a:schemeClr>
              </a:gs>
              <a:gs pos="100000">
                <a:schemeClr val="bg1">
                  <a:lumMod val="85000"/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527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1C304-1AF1-4CFD-AD83-2F778BB5DCF5}" type="datetimeFigureOut">
              <a:rPr lang="zh-CN" altLang="en-US" smtClean="0"/>
              <a:pPr/>
              <a:t>2022/8/26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51CDE-78DE-40E6-BB0D-791EFB1118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183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7" r:id="rId2"/>
    <p:sldLayoutId id="2147483672" r:id="rId3"/>
    <p:sldLayoutId id="2147483680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eb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eb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webp"/><Relationship Id="rId4" Type="http://schemas.openxmlformats.org/officeDocument/2006/relationships/image" Target="../media/image18.web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eb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eb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eb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eb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ebp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ebp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ebp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ebp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ebp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2">
            <a:extLst>
              <a:ext uri="{FF2B5EF4-FFF2-40B4-BE49-F238E27FC236}">
                <a16:creationId xmlns:a16="http://schemas.microsoft.com/office/drawing/2014/main" id="{E46A917F-51A6-4FAF-8144-FA19D9A2781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" r="6678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034A33B-114A-4CAA-8241-1C60E8338397}"/>
              </a:ext>
            </a:extLst>
          </p:cNvPr>
          <p:cNvSpPr/>
          <p:nvPr/>
        </p:nvSpPr>
        <p:spPr>
          <a:xfrm>
            <a:off x="1940510" y="1450972"/>
            <a:ext cx="526297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老年服务礼仪与沟通技巧</a:t>
            </a:r>
            <a:endParaRPr lang="en-US" altLang="zh-CN" sz="3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主编：雷雨 陶娟</a:t>
            </a:r>
            <a:endParaRPr lang="en-US" altLang="zh-CN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333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35192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认知沟通原理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2627869" y="1870050"/>
            <a:ext cx="5208945" cy="33378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（一）沟通的作用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传递和获得信息 </a:t>
            </a:r>
            <a:r>
              <a:rPr lang="zh-CN" altLang="en-US" sz="1800" kern="0" dirty="0">
                <a:sym typeface="+mn-ea"/>
              </a:rPr>
              <a:t>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改善人际关系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（二）沟通的意义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满足交流需要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达成共识，更好合作 </a:t>
            </a:r>
            <a:endParaRPr lang="en-US" altLang="zh-CN" sz="1800" dirty="0"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3.</a:t>
            </a:r>
            <a:r>
              <a:rPr lang="zh-CN" altLang="en-US" sz="1800" kern="0" dirty="0"/>
              <a:t>降低成本，提高效率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4.</a:t>
            </a:r>
            <a:r>
              <a:rPr lang="zh-CN" altLang="en-US" sz="1800" kern="0" dirty="0"/>
              <a:t>获得价值信息，提高条理性</a:t>
            </a:r>
            <a:r>
              <a:rPr lang="zh-CN" altLang="en-US" sz="1800" kern="0" dirty="0">
                <a:sym typeface="+mn-ea"/>
              </a:rPr>
              <a:t> </a:t>
            </a:r>
            <a:endParaRPr lang="en-US" altLang="zh-CN" sz="1800" kern="0" dirty="0"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ym typeface="+mn-ea"/>
              </a:rPr>
              <a:t>5</a:t>
            </a:r>
            <a:r>
              <a:rPr lang="en-US" altLang="zh-CN" sz="1800" dirty="0">
                <a:sym typeface="+mn-ea"/>
              </a:rPr>
              <a:t>.</a:t>
            </a:r>
            <a:r>
              <a:rPr lang="zh-CN" altLang="en-US" sz="1800" dirty="0">
                <a:sym typeface="+mn-ea"/>
              </a:rPr>
              <a:t>清晰思考，有效把握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2514748" y="1413796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二、沟通的作用和意义</a:t>
            </a:r>
          </a:p>
        </p:txBody>
      </p:sp>
    </p:spTree>
    <p:extLst>
      <p:ext uri="{BB962C8B-B14F-4D97-AF65-F5344CB8AC3E}">
        <p14:creationId xmlns:p14="http://schemas.microsoft.com/office/powerpoint/2010/main" val="16719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35192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认知沟通原理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2656266" y="1695131"/>
            <a:ext cx="4096226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</a:t>
            </a:r>
            <a:r>
              <a:rPr lang="zh-CN" altLang="en-US" sz="1600" kern="0" dirty="0"/>
              <a:t>一）不同的沟通方式类型</a:t>
            </a:r>
            <a:r>
              <a:rPr lang="en-US" altLang="zh-CN" sz="16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600" kern="0" dirty="0"/>
              <a:t>（二）不同沟通方式的对比</a:t>
            </a:r>
            <a:endParaRPr lang="en-US" altLang="zh-CN" sz="16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2744458" y="1349219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三、沟通的类型和区别</a:t>
            </a:r>
          </a:p>
        </p:txBody>
      </p:sp>
      <p:graphicFrame>
        <p:nvGraphicFramePr>
          <p:cNvPr id="3" name="表格 4">
            <a:extLst>
              <a:ext uri="{FF2B5EF4-FFF2-40B4-BE49-F238E27FC236}">
                <a16:creationId xmlns:a16="http://schemas.microsoft.com/office/drawing/2014/main" id="{E16B826C-F109-2CC8-03D0-A01CBB894E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234824"/>
              </p:ext>
            </p:extLst>
          </p:nvPr>
        </p:nvGraphicFramePr>
        <p:xfrm>
          <a:off x="1568395" y="2370575"/>
          <a:ext cx="6271968" cy="2217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978">
                  <a:extLst>
                    <a:ext uri="{9D8B030D-6E8A-4147-A177-3AD203B41FA5}">
                      <a16:colId xmlns:a16="http://schemas.microsoft.com/office/drawing/2014/main" val="602069981"/>
                    </a:ext>
                  </a:extLst>
                </a:gridCol>
                <a:gridCol w="1781666">
                  <a:extLst>
                    <a:ext uri="{9D8B030D-6E8A-4147-A177-3AD203B41FA5}">
                      <a16:colId xmlns:a16="http://schemas.microsoft.com/office/drawing/2014/main" val="2054374634"/>
                    </a:ext>
                  </a:extLst>
                </a:gridCol>
                <a:gridCol w="1904214">
                  <a:extLst>
                    <a:ext uri="{9D8B030D-6E8A-4147-A177-3AD203B41FA5}">
                      <a16:colId xmlns:a16="http://schemas.microsoft.com/office/drawing/2014/main" val="3416306175"/>
                    </a:ext>
                  </a:extLst>
                </a:gridCol>
                <a:gridCol w="1703110">
                  <a:extLst>
                    <a:ext uri="{9D8B030D-6E8A-4147-A177-3AD203B41FA5}">
                      <a16:colId xmlns:a16="http://schemas.microsoft.com/office/drawing/2014/main" val="2207580145"/>
                    </a:ext>
                  </a:extLst>
                </a:gridCol>
              </a:tblGrid>
              <a:tr h="119532">
                <a:tc>
                  <a:txBody>
                    <a:bodyPr/>
                    <a:lstStyle/>
                    <a:p>
                      <a:r>
                        <a:rPr lang="zh-CN" altLang="en-US" dirty="0"/>
                        <a:t>沟通方式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举例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优点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缺点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7058143"/>
                  </a:ext>
                </a:extLst>
              </a:tr>
              <a:tr h="467174">
                <a:tc>
                  <a:txBody>
                    <a:bodyPr/>
                    <a:lstStyle/>
                    <a:p>
                      <a:r>
                        <a:rPr lang="zh-CN" altLang="en-US" dirty="0"/>
                        <a:t>口头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交谈，讲座，讨论会，电话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快速传递，快速反馈，信息量大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传递中层次越多，信息是真越严重，核实越困难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9283179"/>
                  </a:ext>
                </a:extLst>
              </a:tr>
              <a:tr h="467174">
                <a:tc>
                  <a:txBody>
                    <a:bodyPr/>
                    <a:lstStyle/>
                    <a:p>
                      <a:r>
                        <a:rPr lang="zh-CN" altLang="en-US" dirty="0"/>
                        <a:t>书面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报告，备忘录，信件，期刊，布告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持久，有形，可以核实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效率低，缺乏反馈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6159495"/>
                  </a:ext>
                </a:extLst>
              </a:tr>
              <a:tr h="467174">
                <a:tc>
                  <a:txBody>
                    <a:bodyPr/>
                    <a:lstStyle/>
                    <a:p>
                      <a:r>
                        <a:rPr lang="zh-CN" altLang="en-US" dirty="0"/>
                        <a:t>非语言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声，光信号，体态，语调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信息意义十分灵活，内涵丰富，含义隐含灵活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传递距离有限，界限模糊，只能意会不能言传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39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978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35192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认知沟通原理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188399" y="2076713"/>
            <a:ext cx="5208945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（一）倾听技巧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鼓励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询问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反应  </a:t>
            </a:r>
            <a:r>
              <a:rPr lang="en-US" altLang="zh-CN" sz="1800" kern="0" dirty="0"/>
              <a:t>4.</a:t>
            </a:r>
            <a:r>
              <a:rPr lang="zh-CN" altLang="en-US" sz="1800" kern="0" dirty="0"/>
              <a:t>复述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（二）气氛控制技巧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联合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参与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依赖  </a:t>
            </a:r>
            <a:r>
              <a:rPr lang="en-US" altLang="zh-CN" sz="1800" kern="0" dirty="0"/>
              <a:t>4.</a:t>
            </a:r>
            <a:r>
              <a:rPr lang="zh-CN" altLang="en-US" sz="1800" kern="0" dirty="0"/>
              <a:t>觉察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（三）推动技巧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回馈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提议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推论  </a:t>
            </a:r>
            <a:r>
              <a:rPr lang="en-US" altLang="zh-CN" sz="1800" kern="0" dirty="0"/>
              <a:t>4.</a:t>
            </a:r>
            <a:r>
              <a:rPr lang="zh-CN" altLang="en-US" sz="1800" kern="0" dirty="0"/>
              <a:t>增强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188399" y="1514846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四、沟通的技巧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3EF1CA3-A174-11C0-215F-30F724D071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6003"/>
          <a:stretch/>
        </p:blipFill>
        <p:spPr>
          <a:xfrm>
            <a:off x="4969257" y="1514846"/>
            <a:ext cx="3566469" cy="267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8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35192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认知沟通原理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993734" y="1813907"/>
            <a:ext cx="5208945" cy="30054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（一）有效沟通的重要性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（二）有效沟通的条件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信息的透明程度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信息的反馈程度</a:t>
            </a: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（三）三个原则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有效果沟通，强调沟通的目标明确性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kern="0" dirty="0"/>
              <a:t>有效率沟通，强调沟通的时间概念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3.</a:t>
            </a:r>
            <a:r>
              <a:rPr lang="zh-CN" altLang="en-US" sz="1800" kern="0" dirty="0"/>
              <a:t>有笑声沟通，强调人性化作用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176142" y="1330293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五、有效沟通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9819FBE-2AE1-A443-154C-6E3B459984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606"/>
          <a:stretch/>
        </p:blipFill>
        <p:spPr>
          <a:xfrm>
            <a:off x="5106690" y="1813907"/>
            <a:ext cx="3566469" cy="224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35192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认知沟通原理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078575" y="2079470"/>
            <a:ext cx="5208945" cy="16758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（四）有效沟通过程的障碍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以自我为中心，认知模式刚性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kern="0" dirty="0"/>
              <a:t>静态特征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3.</a:t>
            </a:r>
            <a:r>
              <a:rPr lang="zh-CN" altLang="en-US" sz="1800" kern="0" dirty="0"/>
              <a:t>缺乏真诚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4.</a:t>
            </a:r>
            <a:r>
              <a:rPr lang="zh-CN" altLang="en-US" sz="1800" kern="0" dirty="0"/>
              <a:t>渠道闭塞</a:t>
            </a: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176142" y="1330293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五、有效沟通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CA756D-42D2-5FFB-7D32-BEE8834249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126" y="1473485"/>
            <a:ext cx="4075995" cy="282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19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3D43D1E-6E6D-81D5-CB34-80CC7BE760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023" y="473991"/>
            <a:ext cx="5177817" cy="4135792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034A33B-114A-4CAA-8241-1C60E8338397}"/>
              </a:ext>
            </a:extLst>
          </p:cNvPr>
          <p:cNvSpPr/>
          <p:nvPr/>
        </p:nvSpPr>
        <p:spPr>
          <a:xfrm>
            <a:off x="5590488" y="1353197"/>
            <a:ext cx="3682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老年服务从业人员个人形象塑造</a:t>
            </a:r>
          </a:p>
        </p:txBody>
      </p:sp>
      <p:sp>
        <p:nvSpPr>
          <p:cNvPr id="26" name="Freeform 3">
            <a:extLst>
              <a:ext uri="{FF2B5EF4-FFF2-40B4-BE49-F238E27FC236}">
                <a16:creationId xmlns:a16="http://schemas.microsoft.com/office/drawing/2014/main" id="{69A7934D-F921-46C3-A9DE-E13C49A56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42" y="2617190"/>
            <a:ext cx="238158" cy="191791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4F5817B-0571-4548-989A-B37924FC8263}"/>
              </a:ext>
            </a:extLst>
          </p:cNvPr>
          <p:cNvCxnSpPr>
            <a:cxnSpLocks/>
          </p:cNvCxnSpPr>
          <p:nvPr/>
        </p:nvCxnSpPr>
        <p:spPr>
          <a:xfrm>
            <a:off x="5957354" y="2753914"/>
            <a:ext cx="27606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EB517-8E30-4B0D-AB79-F660A1046E6D}"/>
              </a:ext>
            </a:extLst>
          </p:cNvPr>
          <p:cNvGrpSpPr/>
          <p:nvPr/>
        </p:nvGrpSpPr>
        <p:grpSpPr>
          <a:xfrm>
            <a:off x="4010378" y="3335451"/>
            <a:ext cx="2458895" cy="1808049"/>
            <a:chOff x="2998930" y="3704783"/>
            <a:chExt cx="2686648" cy="1438717"/>
          </a:xfrm>
        </p:grpSpPr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FE5CB826-C83A-4863-A255-4C2C516A4155}"/>
                </a:ext>
              </a:extLst>
            </p:cNvPr>
            <p:cNvSpPr/>
            <p:nvPr/>
          </p:nvSpPr>
          <p:spPr>
            <a:xfrm>
              <a:off x="4341240" y="3704783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22B90187-7C94-4F1D-89D8-6ECC45AC1F87}"/>
                </a:ext>
              </a:extLst>
            </p:cNvPr>
            <p:cNvSpPr/>
            <p:nvPr/>
          </p:nvSpPr>
          <p:spPr>
            <a:xfrm flipH="1">
              <a:off x="2998930" y="3704792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D062049-B511-44CF-A554-C375530108EA}"/>
              </a:ext>
            </a:extLst>
          </p:cNvPr>
          <p:cNvSpPr>
            <a:spLocks/>
          </p:cNvSpPr>
          <p:nvPr/>
        </p:nvSpPr>
        <p:spPr bwMode="auto">
          <a:xfrm>
            <a:off x="4364251" y="0"/>
            <a:ext cx="1512000" cy="2571750"/>
          </a:xfrm>
          <a:custGeom>
            <a:avLst/>
            <a:gdLst>
              <a:gd name="connsiteX0" fmla="*/ 0 w 1802681"/>
              <a:gd name="connsiteY0" fmla="*/ 0 h 2150834"/>
              <a:gd name="connsiteX1" fmla="*/ 1306663 w 1802681"/>
              <a:gd name="connsiteY1" fmla="*/ 0 h 2150834"/>
              <a:gd name="connsiteX2" fmla="*/ 1802681 w 1802681"/>
              <a:gd name="connsiteY2" fmla="*/ 944806 h 2150834"/>
              <a:gd name="connsiteX3" fmla="*/ 1130637 w 1802681"/>
              <a:gd name="connsiteY3" fmla="*/ 2150834 h 2150834"/>
              <a:gd name="connsiteX4" fmla="*/ 0 w 1802681"/>
              <a:gd name="connsiteY4" fmla="*/ 0 h 215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2681" h="2150834">
                <a:moveTo>
                  <a:pt x="0" y="0"/>
                </a:moveTo>
                <a:lnTo>
                  <a:pt x="1306663" y="0"/>
                </a:lnTo>
                <a:lnTo>
                  <a:pt x="1802681" y="944806"/>
                </a:lnTo>
                <a:lnTo>
                  <a:pt x="1130637" y="215083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4680EB8-03E2-4C90-89C8-0F7C0BED853C}"/>
              </a:ext>
            </a:extLst>
          </p:cNvPr>
          <p:cNvSpPr>
            <a:spLocks/>
          </p:cNvSpPr>
          <p:nvPr/>
        </p:nvSpPr>
        <p:spPr bwMode="auto">
          <a:xfrm>
            <a:off x="4286100" y="1525378"/>
            <a:ext cx="1671254" cy="3619134"/>
          </a:xfrm>
          <a:custGeom>
            <a:avLst/>
            <a:gdLst>
              <a:gd name="connsiteX0" fmla="*/ 1799392 w 2095999"/>
              <a:gd name="connsiteY0" fmla="*/ 0 h 3229132"/>
              <a:gd name="connsiteX1" fmla="*/ 2095999 w 2095999"/>
              <a:gd name="connsiteY1" fmla="*/ 564240 h 3229132"/>
              <a:gd name="connsiteX2" fmla="*/ 611023 w 2095999"/>
              <a:gd name="connsiteY2" fmla="*/ 3229132 h 3229132"/>
              <a:gd name="connsiteX3" fmla="*/ 0 w 2095999"/>
              <a:gd name="connsiteY3" fmla="*/ 3229132 h 32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999" h="3229132">
                <a:moveTo>
                  <a:pt x="1799392" y="0"/>
                </a:moveTo>
                <a:lnTo>
                  <a:pt x="2095999" y="564240"/>
                </a:lnTo>
                <a:lnTo>
                  <a:pt x="611023" y="3229132"/>
                </a:lnTo>
                <a:lnTo>
                  <a:pt x="0" y="3229132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F4F1FCB-91DB-48AD-B918-19A595A714D2}"/>
              </a:ext>
            </a:extLst>
          </p:cNvPr>
          <p:cNvSpPr>
            <a:spLocks/>
          </p:cNvSpPr>
          <p:nvPr/>
        </p:nvSpPr>
        <p:spPr bwMode="auto">
          <a:xfrm>
            <a:off x="3827263" y="504825"/>
            <a:ext cx="2048988" cy="4638676"/>
          </a:xfrm>
          <a:custGeom>
            <a:avLst/>
            <a:gdLst>
              <a:gd name="connsiteX0" fmla="*/ 1667624 w 2636078"/>
              <a:gd name="connsiteY0" fmla="*/ 1206028 h 4198694"/>
              <a:gd name="connsiteX1" fmla="*/ 1964231 w 2636078"/>
              <a:gd name="connsiteY1" fmla="*/ 1770268 h 4198694"/>
              <a:gd name="connsiteX2" fmla="*/ 611023 w 2636078"/>
              <a:gd name="connsiteY2" fmla="*/ 4198694 h 4198694"/>
              <a:gd name="connsiteX3" fmla="*/ 0 w 2636078"/>
              <a:gd name="connsiteY3" fmla="*/ 4198694 h 4198694"/>
              <a:gd name="connsiteX4" fmla="*/ 2339669 w 2636078"/>
              <a:gd name="connsiteY4" fmla="*/ 0 h 4198694"/>
              <a:gd name="connsiteX5" fmla="*/ 2636078 w 2636078"/>
              <a:gd name="connsiteY5" fmla="*/ 564594 h 4198694"/>
              <a:gd name="connsiteX6" fmla="*/ 1964232 w 2636078"/>
              <a:gd name="connsiteY6" fmla="*/ 1770268 h 4198694"/>
              <a:gd name="connsiteX7" fmla="*/ 1667625 w 2636078"/>
              <a:gd name="connsiteY7" fmla="*/ 1206028 h 41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078" h="4198694">
                <a:moveTo>
                  <a:pt x="1667624" y="1206028"/>
                </a:moveTo>
                <a:lnTo>
                  <a:pt x="1964231" y="1770268"/>
                </a:lnTo>
                <a:lnTo>
                  <a:pt x="611023" y="4198694"/>
                </a:lnTo>
                <a:lnTo>
                  <a:pt x="0" y="4198694"/>
                </a:lnTo>
                <a:close/>
                <a:moveTo>
                  <a:pt x="2339669" y="0"/>
                </a:moveTo>
                <a:lnTo>
                  <a:pt x="2636078" y="564594"/>
                </a:lnTo>
                <a:lnTo>
                  <a:pt x="1964232" y="1770268"/>
                </a:lnTo>
                <a:lnTo>
                  <a:pt x="1667625" y="1206028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90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仪容礼仪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2094007" y="2384696"/>
            <a:ext cx="4096226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（一）卫生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（二）端正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（三）健康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（四）简约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417746" y="1690747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一、仪容礼仪的基本要求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0850E40-992E-EFB9-2270-EC52195C4A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2" b="17526"/>
          <a:stretch/>
        </p:blipFill>
        <p:spPr>
          <a:xfrm>
            <a:off x="4894092" y="1004436"/>
            <a:ext cx="2897746" cy="3677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2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仪容礼仪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273876" y="1884353"/>
            <a:ext cx="4096226" cy="23406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（一）脸部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皮肤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清洗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面容保养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（二）五官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眉毛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眼睛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鼻子  </a:t>
            </a:r>
            <a:r>
              <a:rPr lang="en-US" altLang="zh-CN" sz="1800" kern="0" dirty="0"/>
              <a:t>4.</a:t>
            </a:r>
            <a:r>
              <a:rPr lang="zh-CN" altLang="en-US" sz="1800" kern="0" dirty="0"/>
              <a:t>口腔  </a:t>
            </a:r>
            <a:r>
              <a:rPr lang="en-US" altLang="zh-CN" sz="1800" kern="0" dirty="0"/>
              <a:t>5.</a:t>
            </a:r>
            <a:r>
              <a:rPr lang="zh-CN" altLang="en-US" sz="1800" kern="0" dirty="0"/>
              <a:t>耳朵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（三）头发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1.</a:t>
            </a:r>
            <a:r>
              <a:rPr lang="zh-CN" altLang="en-US" sz="1800" kern="0" dirty="0"/>
              <a:t>护发  </a:t>
            </a:r>
            <a:r>
              <a:rPr lang="en-US" altLang="zh-CN" sz="1800" kern="0" dirty="0"/>
              <a:t>2.</a:t>
            </a:r>
            <a:r>
              <a:rPr lang="zh-CN" altLang="en-US" sz="1800" kern="0" dirty="0"/>
              <a:t>发型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（四）四肢 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手部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腿部 </a:t>
            </a: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379855" y="147378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二、仪容礼仪的主要内容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EF9ECA7-7D28-A0F8-8410-E277DB5436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" b="7407"/>
          <a:stretch/>
        </p:blipFill>
        <p:spPr>
          <a:xfrm>
            <a:off x="5186114" y="922652"/>
            <a:ext cx="3300007" cy="324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1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仪容礼仪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070851" y="2364981"/>
            <a:ext cx="4096226" cy="16758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（五）化妆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工作妆的基本技巧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>
                <a:sym typeface="+mn-ea"/>
              </a:rPr>
              <a:t> </a:t>
            </a:r>
            <a:r>
              <a:rPr lang="zh-CN" altLang="en-US" sz="1800" dirty="0">
                <a:sym typeface="+mn-ea"/>
              </a:rPr>
              <a:t>清洁</a:t>
            </a:r>
            <a:r>
              <a:rPr lang="en-US" altLang="zh-CN" sz="1800" dirty="0">
                <a:sym typeface="+mn-ea"/>
              </a:rPr>
              <a:t>—</a:t>
            </a:r>
            <a:r>
              <a:rPr lang="zh-CN" altLang="en-US" sz="1800" dirty="0">
                <a:sym typeface="+mn-ea"/>
              </a:rPr>
              <a:t>底妆</a:t>
            </a:r>
            <a:r>
              <a:rPr lang="en-US" altLang="zh-CN" sz="1800" dirty="0">
                <a:sym typeface="+mn-ea"/>
              </a:rPr>
              <a:t>—</a:t>
            </a:r>
            <a:r>
              <a:rPr lang="zh-CN" altLang="en-US" sz="1800" dirty="0">
                <a:sym typeface="+mn-ea"/>
              </a:rPr>
              <a:t>眉毛</a:t>
            </a:r>
            <a:r>
              <a:rPr lang="en-US" altLang="zh-CN" sz="1800" dirty="0">
                <a:sym typeface="+mn-ea"/>
              </a:rPr>
              <a:t>—</a:t>
            </a:r>
            <a:r>
              <a:rPr lang="zh-CN" altLang="en-US" sz="1800" dirty="0">
                <a:sym typeface="+mn-ea"/>
              </a:rPr>
              <a:t>眼妆</a:t>
            </a:r>
            <a:r>
              <a:rPr lang="en-US" altLang="zh-CN" sz="1800" dirty="0">
                <a:sym typeface="+mn-ea"/>
              </a:rPr>
              <a:t>—</a:t>
            </a:r>
            <a:r>
              <a:rPr lang="zh-CN" altLang="en-US" sz="1800" dirty="0">
                <a:sym typeface="+mn-ea"/>
              </a:rPr>
              <a:t>腮红</a:t>
            </a:r>
            <a:r>
              <a:rPr lang="en-US" altLang="zh-CN" sz="1800" dirty="0">
                <a:sym typeface="+mn-ea"/>
              </a:rPr>
              <a:t>—</a:t>
            </a:r>
            <a:r>
              <a:rPr lang="zh-CN" altLang="en-US" sz="1800" dirty="0">
                <a:sym typeface="+mn-ea"/>
              </a:rPr>
              <a:t>口红</a:t>
            </a: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化妆的礼仪规范</a:t>
            </a: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379855" y="147378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二、仪容礼仪的主要内容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2F9C3D9-D2D7-3C7F-CCD4-2E2315847D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6" r="21986"/>
          <a:stretch/>
        </p:blipFill>
        <p:spPr>
          <a:xfrm>
            <a:off x="5307891" y="923718"/>
            <a:ext cx="3085006" cy="334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7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着装礼仪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273876" y="2220868"/>
            <a:ext cx="4096226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</a:t>
            </a:r>
            <a:r>
              <a:rPr lang="en-US" altLang="zh-CN" sz="1800" kern="0" dirty="0"/>
              <a:t>TPO</a:t>
            </a:r>
            <a:r>
              <a:rPr lang="zh-CN" altLang="en-US" sz="1800" kern="0" dirty="0"/>
              <a:t>原则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.T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2.P</a:t>
            </a:r>
            <a:r>
              <a:rPr lang="zh-CN" altLang="en-US" sz="1800" dirty="0">
                <a:sym typeface="+mn-ea"/>
              </a:rPr>
              <a:t>  </a:t>
            </a:r>
            <a:r>
              <a:rPr lang="en-US" altLang="zh-CN" sz="1800" kern="0" dirty="0"/>
              <a:t>3.O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（二）协调原则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年龄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形体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职业、岗位、身份</a:t>
            </a: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417746" y="1690747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一、着装原则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DFA113F-6F99-7BAE-FDBD-46C60D6E20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25" r="7389" b="7262"/>
          <a:stretch/>
        </p:blipFill>
        <p:spPr>
          <a:xfrm>
            <a:off x="5164664" y="864625"/>
            <a:ext cx="3175655" cy="399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56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树, 户外, 天空, 城市&#10;&#10;已生成极高可信度的说明">
            <a:extLst>
              <a:ext uri="{FF2B5EF4-FFF2-40B4-BE49-F238E27FC236}">
                <a16:creationId xmlns:a16="http://schemas.microsoft.com/office/drawing/2014/main" id="{363EF213-B476-4D09-9C46-2198F46BEB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5" r="10753"/>
          <a:stretch/>
        </p:blipFill>
        <p:spPr>
          <a:xfrm>
            <a:off x="-1" y="-6111"/>
            <a:ext cx="5291443" cy="4968000"/>
          </a:xfrm>
          <a:prstGeom prst="rect">
            <a:avLst/>
          </a:prstGeom>
          <a:ln>
            <a:noFill/>
          </a:ln>
        </p:spPr>
      </p:pic>
      <p:sp>
        <p:nvSpPr>
          <p:cNvPr id="7" name="图文框 6">
            <a:extLst>
              <a:ext uri="{FF2B5EF4-FFF2-40B4-BE49-F238E27FC236}">
                <a16:creationId xmlns:a16="http://schemas.microsoft.com/office/drawing/2014/main" id="{D0766F46-3ABA-433B-9153-26C1F041BDF6}"/>
              </a:ext>
            </a:extLst>
          </p:cNvPr>
          <p:cNvSpPr/>
          <p:nvPr/>
        </p:nvSpPr>
        <p:spPr>
          <a:xfrm>
            <a:off x="-1" y="-12050"/>
            <a:ext cx="5292000" cy="4986000"/>
          </a:xfrm>
          <a:prstGeom prst="frame">
            <a:avLst>
              <a:gd name="adj1" fmla="val 12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BA6B6B-C102-4194-997B-F997AD693CA0}"/>
              </a:ext>
            </a:extLst>
          </p:cNvPr>
          <p:cNvSpPr>
            <a:spLocks/>
          </p:cNvSpPr>
          <p:nvPr/>
        </p:nvSpPr>
        <p:spPr>
          <a:xfrm>
            <a:off x="8986760" y="808938"/>
            <a:ext cx="170969" cy="3525625"/>
          </a:xfrm>
          <a:prstGeom prst="rect">
            <a:avLst/>
          </a:prstGeom>
          <a:solidFill>
            <a:srgbClr val="0070C0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8" name="trade-center_89006">
            <a:extLst>
              <a:ext uri="{FF2B5EF4-FFF2-40B4-BE49-F238E27FC236}">
                <a16:creationId xmlns:a16="http://schemas.microsoft.com/office/drawing/2014/main" id="{7DA23535-147C-4D20-B60E-1D2BE8B0FBA0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7F43282-1363-49D7-AC3D-17329F58FCAA}"/>
              </a:ext>
            </a:extLst>
          </p:cNvPr>
          <p:cNvSpPr/>
          <p:nvPr/>
        </p:nvSpPr>
        <p:spPr>
          <a:xfrm>
            <a:off x="7009325" y="614906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b="1" spc="100" dirty="0">
                <a:latin typeface="Arial"/>
                <a:ea typeface="微软雅黑"/>
              </a:rPr>
              <a:t>目录</a:t>
            </a:r>
            <a:endParaRPr lang="en-US" altLang="zh-CN" sz="1800" b="1" spc="100" dirty="0">
              <a:latin typeface="Arial"/>
              <a:ea typeface="微软雅黑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83C122B-9B98-4F66-B7E9-DA7D3AF3C9D9}"/>
              </a:ext>
            </a:extLst>
          </p:cNvPr>
          <p:cNvSpPr txBox="1"/>
          <p:nvPr/>
        </p:nvSpPr>
        <p:spPr>
          <a:xfrm>
            <a:off x="6962432" y="937325"/>
            <a:ext cx="833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err="1"/>
              <a:t>ontents</a:t>
            </a:r>
            <a:endParaRPr lang="zh-CN" altLang="en-US" sz="1400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75D25E5-5FB9-4903-B6E8-5BECD8D4BE41}"/>
              </a:ext>
            </a:extLst>
          </p:cNvPr>
          <p:cNvSpPr/>
          <p:nvPr/>
        </p:nvSpPr>
        <p:spPr>
          <a:xfrm>
            <a:off x="6593946" y="666968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F891DFC1-1AE6-45B1-A057-BEEBE705BCAF}"/>
              </a:ext>
            </a:extLst>
          </p:cNvPr>
          <p:cNvSpPr txBox="1"/>
          <p:nvPr/>
        </p:nvSpPr>
        <p:spPr>
          <a:xfrm>
            <a:off x="6538710" y="547803"/>
            <a:ext cx="5293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99E465C-99BD-4C94-A79C-747F75C6D888}"/>
              </a:ext>
            </a:extLst>
          </p:cNvPr>
          <p:cNvSpPr/>
          <p:nvPr/>
        </p:nvSpPr>
        <p:spPr>
          <a:xfrm>
            <a:off x="5580782" y="1198455"/>
            <a:ext cx="2555187" cy="510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2000" indent="-252000" algn="just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600" kern="100" spc="-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老年服务礼仪与沟通礼仪</a:t>
            </a:r>
            <a:endParaRPr lang="en-US" altLang="zh-CN" sz="1600" kern="100" spc="-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99E465C-99BD-4C94-A79C-747F75C6D888}"/>
              </a:ext>
            </a:extLst>
          </p:cNvPr>
          <p:cNvSpPr/>
          <p:nvPr/>
        </p:nvSpPr>
        <p:spPr>
          <a:xfrm>
            <a:off x="5586485" y="1812314"/>
            <a:ext cx="2747547" cy="510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2000" indent="-252000" algn="just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600" kern="100" spc="-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老年服务从业人员形象塑造</a:t>
            </a:r>
            <a:endParaRPr lang="en-US" altLang="zh-CN" sz="1600" kern="100" spc="-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99E465C-99BD-4C94-A79C-747F75C6D888}"/>
              </a:ext>
            </a:extLst>
          </p:cNvPr>
          <p:cNvSpPr/>
          <p:nvPr/>
        </p:nvSpPr>
        <p:spPr>
          <a:xfrm>
            <a:off x="5610019" y="2461185"/>
            <a:ext cx="3132268" cy="510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2000" indent="-252000" algn="just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600" kern="100" spc="-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老年服务从业人员人际交往礼仪</a:t>
            </a:r>
            <a:endParaRPr lang="en-US" altLang="zh-CN" sz="1600" kern="100" spc="-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99E465C-99BD-4C94-A79C-747F75C6D888}"/>
              </a:ext>
            </a:extLst>
          </p:cNvPr>
          <p:cNvSpPr/>
          <p:nvPr/>
        </p:nvSpPr>
        <p:spPr>
          <a:xfrm>
            <a:off x="5610019" y="3110056"/>
            <a:ext cx="1978106" cy="510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2000" indent="-252000" algn="just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600" kern="100" spc="-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老年生活服务礼仪</a:t>
            </a:r>
            <a:endParaRPr lang="en-US" altLang="zh-CN" sz="1600" kern="100" spc="-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C3C63F8-6402-B523-9E55-7313CECD1964}"/>
              </a:ext>
            </a:extLst>
          </p:cNvPr>
          <p:cNvSpPr/>
          <p:nvPr/>
        </p:nvSpPr>
        <p:spPr>
          <a:xfrm>
            <a:off x="5610019" y="3758927"/>
            <a:ext cx="1978106" cy="510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2000" indent="-252000" algn="just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600" kern="100" spc="-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老年商业服务礼仪</a:t>
            </a:r>
            <a:endParaRPr lang="en-US" altLang="zh-CN" sz="1600" kern="100" spc="-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7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着装礼仪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096719" y="1916270"/>
            <a:ext cx="6359884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（一）工作服</a:t>
            </a:r>
            <a:r>
              <a:rPr lang="en-US" altLang="zh-CN" sz="1800" kern="0" dirty="0"/>
              <a:t>   </a:t>
            </a: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制作精良 </a:t>
            </a:r>
            <a:r>
              <a:rPr lang="zh-CN" altLang="en-US" sz="1800" kern="0" dirty="0">
                <a:sym typeface="+mn-ea"/>
              </a:rPr>
              <a:t>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规范整洁</a:t>
            </a: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dirty="0">
                <a:sym typeface="+mn-ea"/>
              </a:rPr>
              <a:t> 老年服务从业人员着装礼仪</a:t>
            </a: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           1.</a:t>
            </a:r>
            <a:r>
              <a:rPr lang="zh-CN" altLang="en-US" sz="1800" dirty="0">
                <a:sym typeface="+mn-ea"/>
              </a:rPr>
              <a:t>干净整洁  </a:t>
            </a: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           2.</a:t>
            </a:r>
            <a:r>
              <a:rPr lang="zh-CN" altLang="en-US" sz="1800" dirty="0">
                <a:sym typeface="+mn-ea"/>
              </a:rPr>
              <a:t>色彩淡雅 </a:t>
            </a: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           3.</a:t>
            </a:r>
            <a:r>
              <a:rPr lang="zh-CN" altLang="en-US" sz="1800" dirty="0">
                <a:sym typeface="+mn-ea"/>
              </a:rPr>
              <a:t>协调得体 </a:t>
            </a: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           4.</a:t>
            </a:r>
            <a:r>
              <a:rPr lang="zh-CN" altLang="en-US" sz="1800" dirty="0">
                <a:sym typeface="+mn-ea"/>
              </a:rPr>
              <a:t>鞋袜轻便 </a:t>
            </a: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           5.</a:t>
            </a:r>
            <a:r>
              <a:rPr lang="zh-CN" altLang="en-US" sz="1800" dirty="0">
                <a:sym typeface="+mn-ea"/>
              </a:rPr>
              <a:t>饰物点缀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273876" y="1444771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二、着装的分类及礼仪规范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3AB3A46-221C-73F6-E6B1-C83C07513F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16" t="7961"/>
          <a:stretch/>
        </p:blipFill>
        <p:spPr>
          <a:xfrm>
            <a:off x="5409717" y="772822"/>
            <a:ext cx="2460407" cy="399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98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着装礼仪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897256" y="1844881"/>
            <a:ext cx="7455519" cy="30054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（二）西装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男士西装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>
                <a:sym typeface="+mn-ea"/>
              </a:rPr>
              <a:t>面料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颜色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上衣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西裤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衬衫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领带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腰带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袜子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鞋子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配饰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公文包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围巾和帽子  </a:t>
            </a:r>
            <a:endParaRPr lang="en-US" altLang="zh-CN" sz="1800" kern="0" dirty="0"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dirty="0"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女士西装  </a:t>
            </a:r>
            <a:endParaRPr lang="en-US" altLang="zh-CN" sz="1800" dirty="0"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>
                <a:sym typeface="+mn-ea"/>
              </a:rPr>
              <a:t>面料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颜色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套裙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衬衫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内衣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丝巾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袜子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鞋子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配饰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手提包</a:t>
            </a:r>
            <a:r>
              <a:rPr lang="en-US" altLang="zh-CN" sz="1800" kern="0" dirty="0">
                <a:sym typeface="+mn-ea"/>
              </a:rPr>
              <a:t>-</a:t>
            </a:r>
            <a:r>
              <a:rPr lang="zh-CN" altLang="en-US" sz="1800" kern="0" dirty="0">
                <a:sym typeface="+mn-ea"/>
              </a:rPr>
              <a:t>眼镜</a:t>
            </a:r>
            <a:endParaRPr lang="en-US" altLang="zh-CN" sz="1800" kern="0" dirty="0"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（三）便装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2603056" y="1502809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二、着装的分类及礼仪规范</a:t>
            </a:r>
          </a:p>
        </p:txBody>
      </p:sp>
    </p:spTree>
    <p:extLst>
      <p:ext uri="{BB962C8B-B14F-4D97-AF65-F5344CB8AC3E}">
        <p14:creationId xmlns:p14="http://schemas.microsoft.com/office/powerpoint/2010/main" val="383807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着装礼仪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088807" y="1436821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二、着装的分类及礼仪规范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4DF0BBF-5155-B2F0-E5B9-194578415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330" y="1359124"/>
            <a:ext cx="2190256" cy="31165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FC36798-B178-DFE6-E0BB-06573FF20D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63" t="12984"/>
          <a:stretch/>
        </p:blipFill>
        <p:spPr>
          <a:xfrm>
            <a:off x="1471734" y="1893792"/>
            <a:ext cx="2039138" cy="26373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7475C8A-E68E-B3E8-BD1C-37FA2816A8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9" r="22663"/>
          <a:stretch/>
        </p:blipFill>
        <p:spPr>
          <a:xfrm>
            <a:off x="6734642" y="848935"/>
            <a:ext cx="1853149" cy="341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76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90789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仪态礼仪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543547" y="1378216"/>
            <a:ext cx="52089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一、站姿自然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2DAA717-8D1B-48A9-8FD7-BAA38F0625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187" y="1745249"/>
            <a:ext cx="5495826" cy="275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73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90789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仪态礼仪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943927" y="2585686"/>
            <a:ext cx="52089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二、走姿稳健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D70B806-C75A-5481-0203-2E79B072A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994" y="1321561"/>
            <a:ext cx="4790837" cy="319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0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90789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仪态礼仪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070944" y="2571750"/>
            <a:ext cx="52089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三、坐姿端庄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F565DA7-11B8-61A2-2C6F-D380F448A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785" y="1275994"/>
            <a:ext cx="4352223" cy="328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58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90789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仪态礼仪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543547" y="1378216"/>
            <a:ext cx="52089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四、蹲姿得体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F612143-1175-262A-350D-B5EBE1A4C4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563" y="1816002"/>
            <a:ext cx="6004874" cy="268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2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90789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仪态礼仪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897256" y="2854073"/>
            <a:ext cx="52089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五、手势优雅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8502F37-7C99-61CE-6E9A-6C25F5E1F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591" y="1178912"/>
            <a:ext cx="5600569" cy="349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9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90789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仪态礼仪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543547" y="1378216"/>
            <a:ext cx="52089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六、表情达意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CC2F733-784D-B309-9CF3-D9F09A63E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057" y="1732862"/>
            <a:ext cx="6711885" cy="27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67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7117434-E70E-2521-02BA-F1077CE28A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955"/>
          <a:stretch/>
        </p:blipFill>
        <p:spPr>
          <a:xfrm>
            <a:off x="-8378" y="292003"/>
            <a:ext cx="5410997" cy="4650373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034A33B-114A-4CAA-8241-1C60E8338397}"/>
              </a:ext>
            </a:extLst>
          </p:cNvPr>
          <p:cNvSpPr/>
          <p:nvPr/>
        </p:nvSpPr>
        <p:spPr>
          <a:xfrm>
            <a:off x="5590488" y="1353197"/>
            <a:ext cx="3682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老年服务从业人员人际交往礼仪</a:t>
            </a:r>
          </a:p>
        </p:txBody>
      </p:sp>
      <p:sp>
        <p:nvSpPr>
          <p:cNvPr id="26" name="Freeform 3">
            <a:extLst>
              <a:ext uri="{FF2B5EF4-FFF2-40B4-BE49-F238E27FC236}">
                <a16:creationId xmlns:a16="http://schemas.microsoft.com/office/drawing/2014/main" id="{69A7934D-F921-46C3-A9DE-E13C49A56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42" y="2617190"/>
            <a:ext cx="238158" cy="191791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4F5817B-0571-4548-989A-B37924FC8263}"/>
              </a:ext>
            </a:extLst>
          </p:cNvPr>
          <p:cNvCxnSpPr>
            <a:cxnSpLocks/>
          </p:cNvCxnSpPr>
          <p:nvPr/>
        </p:nvCxnSpPr>
        <p:spPr>
          <a:xfrm>
            <a:off x="5957354" y="2753914"/>
            <a:ext cx="27606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EB517-8E30-4B0D-AB79-F660A1046E6D}"/>
              </a:ext>
            </a:extLst>
          </p:cNvPr>
          <p:cNvGrpSpPr/>
          <p:nvPr/>
        </p:nvGrpSpPr>
        <p:grpSpPr>
          <a:xfrm>
            <a:off x="4010378" y="3335451"/>
            <a:ext cx="2458895" cy="1808049"/>
            <a:chOff x="2998930" y="3704783"/>
            <a:chExt cx="2686648" cy="1438717"/>
          </a:xfrm>
        </p:grpSpPr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FE5CB826-C83A-4863-A255-4C2C516A4155}"/>
                </a:ext>
              </a:extLst>
            </p:cNvPr>
            <p:cNvSpPr/>
            <p:nvPr/>
          </p:nvSpPr>
          <p:spPr>
            <a:xfrm>
              <a:off x="4341240" y="3704783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22B90187-7C94-4F1D-89D8-6ECC45AC1F87}"/>
                </a:ext>
              </a:extLst>
            </p:cNvPr>
            <p:cNvSpPr/>
            <p:nvPr/>
          </p:nvSpPr>
          <p:spPr>
            <a:xfrm flipH="1">
              <a:off x="2998930" y="3704792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D062049-B511-44CF-A554-C375530108EA}"/>
              </a:ext>
            </a:extLst>
          </p:cNvPr>
          <p:cNvSpPr>
            <a:spLocks/>
          </p:cNvSpPr>
          <p:nvPr/>
        </p:nvSpPr>
        <p:spPr bwMode="auto">
          <a:xfrm>
            <a:off x="4364251" y="0"/>
            <a:ext cx="1512000" cy="2571750"/>
          </a:xfrm>
          <a:custGeom>
            <a:avLst/>
            <a:gdLst>
              <a:gd name="connsiteX0" fmla="*/ 0 w 1802681"/>
              <a:gd name="connsiteY0" fmla="*/ 0 h 2150834"/>
              <a:gd name="connsiteX1" fmla="*/ 1306663 w 1802681"/>
              <a:gd name="connsiteY1" fmla="*/ 0 h 2150834"/>
              <a:gd name="connsiteX2" fmla="*/ 1802681 w 1802681"/>
              <a:gd name="connsiteY2" fmla="*/ 944806 h 2150834"/>
              <a:gd name="connsiteX3" fmla="*/ 1130637 w 1802681"/>
              <a:gd name="connsiteY3" fmla="*/ 2150834 h 2150834"/>
              <a:gd name="connsiteX4" fmla="*/ 0 w 1802681"/>
              <a:gd name="connsiteY4" fmla="*/ 0 h 215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2681" h="2150834">
                <a:moveTo>
                  <a:pt x="0" y="0"/>
                </a:moveTo>
                <a:lnTo>
                  <a:pt x="1306663" y="0"/>
                </a:lnTo>
                <a:lnTo>
                  <a:pt x="1802681" y="944806"/>
                </a:lnTo>
                <a:lnTo>
                  <a:pt x="1130637" y="215083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4680EB8-03E2-4C90-89C8-0F7C0BED853C}"/>
              </a:ext>
            </a:extLst>
          </p:cNvPr>
          <p:cNvSpPr>
            <a:spLocks/>
          </p:cNvSpPr>
          <p:nvPr/>
        </p:nvSpPr>
        <p:spPr bwMode="auto">
          <a:xfrm>
            <a:off x="4286100" y="1525378"/>
            <a:ext cx="1671254" cy="3619134"/>
          </a:xfrm>
          <a:custGeom>
            <a:avLst/>
            <a:gdLst>
              <a:gd name="connsiteX0" fmla="*/ 1799392 w 2095999"/>
              <a:gd name="connsiteY0" fmla="*/ 0 h 3229132"/>
              <a:gd name="connsiteX1" fmla="*/ 2095999 w 2095999"/>
              <a:gd name="connsiteY1" fmla="*/ 564240 h 3229132"/>
              <a:gd name="connsiteX2" fmla="*/ 611023 w 2095999"/>
              <a:gd name="connsiteY2" fmla="*/ 3229132 h 3229132"/>
              <a:gd name="connsiteX3" fmla="*/ 0 w 2095999"/>
              <a:gd name="connsiteY3" fmla="*/ 3229132 h 32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999" h="3229132">
                <a:moveTo>
                  <a:pt x="1799392" y="0"/>
                </a:moveTo>
                <a:lnTo>
                  <a:pt x="2095999" y="564240"/>
                </a:lnTo>
                <a:lnTo>
                  <a:pt x="611023" y="3229132"/>
                </a:lnTo>
                <a:lnTo>
                  <a:pt x="0" y="3229132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F4F1FCB-91DB-48AD-B918-19A595A714D2}"/>
              </a:ext>
            </a:extLst>
          </p:cNvPr>
          <p:cNvSpPr>
            <a:spLocks/>
          </p:cNvSpPr>
          <p:nvPr/>
        </p:nvSpPr>
        <p:spPr bwMode="auto">
          <a:xfrm>
            <a:off x="3827263" y="504825"/>
            <a:ext cx="2048988" cy="4638676"/>
          </a:xfrm>
          <a:custGeom>
            <a:avLst/>
            <a:gdLst>
              <a:gd name="connsiteX0" fmla="*/ 1667624 w 2636078"/>
              <a:gd name="connsiteY0" fmla="*/ 1206028 h 4198694"/>
              <a:gd name="connsiteX1" fmla="*/ 1964231 w 2636078"/>
              <a:gd name="connsiteY1" fmla="*/ 1770268 h 4198694"/>
              <a:gd name="connsiteX2" fmla="*/ 611023 w 2636078"/>
              <a:gd name="connsiteY2" fmla="*/ 4198694 h 4198694"/>
              <a:gd name="connsiteX3" fmla="*/ 0 w 2636078"/>
              <a:gd name="connsiteY3" fmla="*/ 4198694 h 4198694"/>
              <a:gd name="connsiteX4" fmla="*/ 2339669 w 2636078"/>
              <a:gd name="connsiteY4" fmla="*/ 0 h 4198694"/>
              <a:gd name="connsiteX5" fmla="*/ 2636078 w 2636078"/>
              <a:gd name="connsiteY5" fmla="*/ 564594 h 4198694"/>
              <a:gd name="connsiteX6" fmla="*/ 1964232 w 2636078"/>
              <a:gd name="connsiteY6" fmla="*/ 1770268 h 4198694"/>
              <a:gd name="connsiteX7" fmla="*/ 1667625 w 2636078"/>
              <a:gd name="connsiteY7" fmla="*/ 1206028 h 41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078" h="4198694">
                <a:moveTo>
                  <a:pt x="1667624" y="1206028"/>
                </a:moveTo>
                <a:lnTo>
                  <a:pt x="1964231" y="1770268"/>
                </a:lnTo>
                <a:lnTo>
                  <a:pt x="611023" y="4198694"/>
                </a:lnTo>
                <a:lnTo>
                  <a:pt x="0" y="4198694"/>
                </a:lnTo>
                <a:close/>
                <a:moveTo>
                  <a:pt x="2339669" y="0"/>
                </a:moveTo>
                <a:lnTo>
                  <a:pt x="2636078" y="564594"/>
                </a:lnTo>
                <a:lnTo>
                  <a:pt x="1964232" y="1770268"/>
                </a:lnTo>
                <a:lnTo>
                  <a:pt x="1667625" y="1206028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79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文框 6">
            <a:extLst>
              <a:ext uri="{FF2B5EF4-FFF2-40B4-BE49-F238E27FC236}">
                <a16:creationId xmlns:a16="http://schemas.microsoft.com/office/drawing/2014/main" id="{D0766F46-3ABA-433B-9153-26C1F041BDF6}"/>
              </a:ext>
            </a:extLst>
          </p:cNvPr>
          <p:cNvSpPr/>
          <p:nvPr/>
        </p:nvSpPr>
        <p:spPr>
          <a:xfrm>
            <a:off x="-1" y="-12050"/>
            <a:ext cx="5292000" cy="4986000"/>
          </a:xfrm>
          <a:prstGeom prst="frame">
            <a:avLst>
              <a:gd name="adj1" fmla="val 12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BA6B6B-C102-4194-997B-F997AD693CA0}"/>
              </a:ext>
            </a:extLst>
          </p:cNvPr>
          <p:cNvSpPr>
            <a:spLocks/>
          </p:cNvSpPr>
          <p:nvPr/>
        </p:nvSpPr>
        <p:spPr>
          <a:xfrm>
            <a:off x="8986760" y="808938"/>
            <a:ext cx="170969" cy="3525625"/>
          </a:xfrm>
          <a:prstGeom prst="rect">
            <a:avLst/>
          </a:prstGeom>
          <a:solidFill>
            <a:srgbClr val="0070C0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8" name="trade-center_89006">
            <a:extLst>
              <a:ext uri="{FF2B5EF4-FFF2-40B4-BE49-F238E27FC236}">
                <a16:creationId xmlns:a16="http://schemas.microsoft.com/office/drawing/2014/main" id="{7DA23535-147C-4D20-B60E-1D2BE8B0FBA0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7F43282-1363-49D7-AC3D-17329F58FCAA}"/>
              </a:ext>
            </a:extLst>
          </p:cNvPr>
          <p:cNvSpPr/>
          <p:nvPr/>
        </p:nvSpPr>
        <p:spPr>
          <a:xfrm>
            <a:off x="7009325" y="614906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b="1" spc="100" dirty="0">
                <a:latin typeface="Arial"/>
                <a:ea typeface="微软雅黑"/>
              </a:rPr>
              <a:t>目录</a:t>
            </a:r>
            <a:endParaRPr lang="en-US" altLang="zh-CN" sz="1800" b="1" spc="100" dirty="0">
              <a:latin typeface="Arial"/>
              <a:ea typeface="微软雅黑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83C122B-9B98-4F66-B7E9-DA7D3AF3C9D9}"/>
              </a:ext>
            </a:extLst>
          </p:cNvPr>
          <p:cNvSpPr txBox="1"/>
          <p:nvPr/>
        </p:nvSpPr>
        <p:spPr>
          <a:xfrm>
            <a:off x="6962432" y="937325"/>
            <a:ext cx="833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err="1"/>
              <a:t>ontents</a:t>
            </a:r>
            <a:endParaRPr lang="zh-CN" altLang="en-US" sz="1400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75D25E5-5FB9-4903-B6E8-5BECD8D4BE41}"/>
              </a:ext>
            </a:extLst>
          </p:cNvPr>
          <p:cNvSpPr/>
          <p:nvPr/>
        </p:nvSpPr>
        <p:spPr>
          <a:xfrm>
            <a:off x="6593946" y="666968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F891DFC1-1AE6-45B1-A057-BEEBE705BCAF}"/>
              </a:ext>
            </a:extLst>
          </p:cNvPr>
          <p:cNvSpPr txBox="1"/>
          <p:nvPr/>
        </p:nvSpPr>
        <p:spPr>
          <a:xfrm>
            <a:off x="6538710" y="547803"/>
            <a:ext cx="5293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99E465C-99BD-4C94-A79C-747F75C6D888}"/>
              </a:ext>
            </a:extLst>
          </p:cNvPr>
          <p:cNvSpPr/>
          <p:nvPr/>
        </p:nvSpPr>
        <p:spPr>
          <a:xfrm>
            <a:off x="5601740" y="1154778"/>
            <a:ext cx="2170466" cy="510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2000" indent="-252000" algn="just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600" kern="100" spc="-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老年服务的沟通原则</a:t>
            </a:r>
            <a:endParaRPr lang="en-US" altLang="zh-CN" sz="1600" kern="100" spc="-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99E465C-99BD-4C94-A79C-747F75C6D888}"/>
              </a:ext>
            </a:extLst>
          </p:cNvPr>
          <p:cNvSpPr/>
          <p:nvPr/>
        </p:nvSpPr>
        <p:spPr>
          <a:xfrm>
            <a:off x="5613247" y="1710075"/>
            <a:ext cx="2747547" cy="510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2000" indent="-252000" algn="just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600" kern="100" spc="-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老年服务中的语言沟通技巧</a:t>
            </a:r>
            <a:endParaRPr lang="en-US" altLang="zh-CN" sz="1600" kern="100" spc="-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99E465C-99BD-4C94-A79C-747F75C6D888}"/>
              </a:ext>
            </a:extLst>
          </p:cNvPr>
          <p:cNvSpPr/>
          <p:nvPr/>
        </p:nvSpPr>
        <p:spPr>
          <a:xfrm>
            <a:off x="5612961" y="2284673"/>
            <a:ext cx="2925481" cy="510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2000" marR="0" lvl="0" indent="-252000" algn="just" defTabSz="6858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1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老年服务中的非语言沟通技巧</a:t>
            </a:r>
            <a:endParaRPr kumimoji="0" lang="en-US" altLang="zh-CN" sz="1600" b="0" i="0" u="none" strike="noStrike" kern="100" cap="none" spc="-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99E465C-99BD-4C94-A79C-747F75C6D888}"/>
              </a:ext>
            </a:extLst>
          </p:cNvPr>
          <p:cNvSpPr/>
          <p:nvPr/>
        </p:nvSpPr>
        <p:spPr>
          <a:xfrm>
            <a:off x="5619290" y="2838386"/>
            <a:ext cx="1774525" cy="510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2000" indent="-252000" algn="just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600" kern="100" spc="-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老年人照护沟通</a:t>
            </a:r>
            <a:endParaRPr lang="en-US" altLang="zh-CN" sz="1600" kern="100" spc="-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3C73BBD-2B9A-C7BC-59A1-F202E7EF9F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8" y="45570"/>
            <a:ext cx="5167266" cy="4928380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id="{203A41B3-9BD4-ED3F-BF84-EC048163CC5E}"/>
              </a:ext>
            </a:extLst>
          </p:cNvPr>
          <p:cNvSpPr/>
          <p:nvPr/>
        </p:nvSpPr>
        <p:spPr>
          <a:xfrm>
            <a:off x="5612961" y="3392099"/>
            <a:ext cx="2543966" cy="510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2000" indent="-252000" algn="just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600" kern="100" spc="-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老年服务工作团队的沟通</a:t>
            </a:r>
            <a:endParaRPr lang="en-US" altLang="zh-CN" sz="1600" kern="100" spc="-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32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称呼礼仪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897255" y="2134845"/>
            <a:ext cx="7322045" cy="23406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（一）称呼的原则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尊重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得体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真诚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（二）称呼的顺序  </a:t>
            </a:r>
            <a:r>
              <a:rPr lang="zh-CN" altLang="en-US" sz="1600" kern="0" dirty="0"/>
              <a:t>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先尊后卑</a:t>
            </a:r>
            <a:r>
              <a:rPr lang="zh-CN" altLang="en-US" sz="1600" kern="0" dirty="0">
                <a:sym typeface="+mn-ea"/>
              </a:rPr>
              <a:t>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先女后男  </a:t>
            </a:r>
            <a:r>
              <a:rPr lang="en-US" altLang="zh-CN" sz="1600" kern="0" dirty="0"/>
              <a:t>3.</a:t>
            </a:r>
            <a:r>
              <a:rPr lang="zh-CN" altLang="en-US" sz="1600" kern="0" dirty="0"/>
              <a:t>先疏后亲 </a:t>
            </a:r>
            <a:r>
              <a:rPr lang="en-US" altLang="zh-CN" sz="1600" kern="0" dirty="0"/>
              <a:t>4.</a:t>
            </a:r>
            <a:r>
              <a:rPr lang="zh-CN" altLang="en-US" sz="1600" kern="0" dirty="0"/>
              <a:t>先近后远  </a:t>
            </a:r>
            <a:r>
              <a:rPr lang="en-US" altLang="zh-CN" sz="1600" kern="0" dirty="0"/>
              <a:t>5.</a:t>
            </a:r>
            <a:r>
              <a:rPr lang="zh-CN" altLang="en-US" sz="1600" kern="0" dirty="0"/>
              <a:t>统一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（三）称呼的形式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工作场合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生活场合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外交场合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（四）称呼的注意事项</a:t>
            </a:r>
          </a:p>
          <a:p>
            <a:pPr lvl="0" defTabSz="914400" fontAlgn="base">
              <a:spcBef>
                <a:spcPct val="20000"/>
              </a:spcBef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不出错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buClr>
                <a:srgbClr val="FF3300"/>
              </a:buClr>
              <a:buSzPct val="70000"/>
              <a:defRPr/>
            </a:pP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要礼貌  </a:t>
            </a: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ym typeface="+mn-ea"/>
              </a:rPr>
              <a:t>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谨慎使用不通用称呼</a:t>
            </a: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088807" y="1358748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一、称呼概述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1084222" y="1767099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二、称呼礼仪</a:t>
            </a:r>
          </a:p>
        </p:txBody>
      </p:sp>
    </p:spTree>
    <p:extLst>
      <p:ext uri="{BB962C8B-B14F-4D97-AF65-F5344CB8AC3E}">
        <p14:creationId xmlns:p14="http://schemas.microsoft.com/office/powerpoint/2010/main" val="182940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介绍礼仪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164076" y="2836144"/>
            <a:ext cx="7322045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（一）自我介绍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时机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顺序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形式 </a:t>
            </a:r>
            <a:r>
              <a:rPr lang="en-US" altLang="zh-CN" sz="1800" kern="0" dirty="0"/>
              <a:t>4.</a:t>
            </a:r>
            <a:r>
              <a:rPr lang="zh-CN" altLang="en-US" sz="1800" kern="0" dirty="0"/>
              <a:t>注意事项 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（二）他人介绍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时机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顺序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形式 </a:t>
            </a:r>
            <a:r>
              <a:rPr lang="en-US" altLang="zh-CN" sz="1800" kern="0" dirty="0"/>
              <a:t>4.</a:t>
            </a:r>
            <a:r>
              <a:rPr lang="zh-CN" altLang="en-US" sz="1800" kern="0" dirty="0"/>
              <a:t>姿势 </a:t>
            </a:r>
            <a:r>
              <a:rPr lang="en-US" altLang="zh-CN" sz="1800" kern="0" dirty="0"/>
              <a:t>5.</a:t>
            </a:r>
            <a:r>
              <a:rPr lang="zh-CN" altLang="en-US" sz="1800" kern="0" dirty="0"/>
              <a:t>注意事项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（三）集体介绍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时机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顺序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 注意事项 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301039" y="1721626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一、介绍概述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1301039" y="2297668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二、介绍礼仪</a:t>
            </a:r>
          </a:p>
        </p:txBody>
      </p:sp>
    </p:spTree>
    <p:extLst>
      <p:ext uri="{BB962C8B-B14F-4D97-AF65-F5344CB8AC3E}">
        <p14:creationId xmlns:p14="http://schemas.microsoft.com/office/powerpoint/2010/main" val="158706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名片礼仪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908239" y="2054728"/>
            <a:ext cx="2816906" cy="24145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（一）设计礼仪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600" kern="0" dirty="0"/>
              <a:t>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规格</a:t>
            </a:r>
            <a:r>
              <a:rPr lang="zh-CN" altLang="en-US" sz="1600" kern="0" dirty="0">
                <a:sym typeface="+mn-ea"/>
              </a:rPr>
              <a:t>  </a:t>
            </a:r>
            <a:endParaRPr lang="en-US" altLang="zh-CN" sz="1600" kern="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材质  </a:t>
            </a:r>
            <a:endParaRPr lang="en-US" altLang="zh-CN" sz="16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3.</a:t>
            </a:r>
            <a:r>
              <a:rPr lang="zh-CN" altLang="en-US" sz="1600" kern="0" dirty="0"/>
              <a:t>色彩 </a:t>
            </a:r>
            <a:endParaRPr lang="en-US" altLang="zh-CN" sz="16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4.</a:t>
            </a:r>
            <a:r>
              <a:rPr lang="zh-CN" altLang="en-US" sz="1600" kern="0" dirty="0"/>
              <a:t>图案 </a:t>
            </a:r>
            <a:endParaRPr lang="en-US" altLang="zh-CN" sz="16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5.</a:t>
            </a:r>
            <a:r>
              <a:rPr lang="zh-CN" altLang="en-US" sz="1600" kern="0" dirty="0"/>
              <a:t>字体 </a:t>
            </a:r>
            <a:endParaRPr lang="en-US" altLang="zh-CN" sz="16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6.</a:t>
            </a:r>
            <a:r>
              <a:rPr lang="zh-CN" altLang="en-US" sz="1600" kern="0" dirty="0"/>
              <a:t>内容 </a:t>
            </a:r>
            <a:endParaRPr lang="en-US" altLang="zh-CN" sz="16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7.</a:t>
            </a:r>
            <a:r>
              <a:rPr lang="zh-CN" altLang="en-US" sz="1600" kern="0" dirty="0"/>
              <a:t>注意事项</a:t>
            </a:r>
            <a:endParaRPr lang="en-US" altLang="zh-CN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897256" y="130275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一、名片概述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4627" y="1690860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二、名片礼仪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C864085-9FE8-2862-FEA3-8ACD7740E4B3}"/>
              </a:ext>
            </a:extLst>
          </p:cNvPr>
          <p:cNvSpPr/>
          <p:nvPr/>
        </p:nvSpPr>
        <p:spPr>
          <a:xfrm>
            <a:off x="4457640" y="2041547"/>
            <a:ext cx="2816906" cy="182357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（二）使用礼仪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600" kern="0" dirty="0"/>
              <a:t>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放置</a:t>
            </a:r>
            <a:r>
              <a:rPr lang="zh-CN" altLang="en-US" sz="1600" kern="0" dirty="0">
                <a:sym typeface="+mn-ea"/>
              </a:rPr>
              <a:t>  </a:t>
            </a:r>
            <a:endParaRPr lang="en-US" altLang="zh-CN" sz="1600" kern="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递送  </a:t>
            </a:r>
            <a:endParaRPr lang="en-US" altLang="zh-CN" sz="16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3.</a:t>
            </a:r>
            <a:r>
              <a:rPr lang="zh-CN" altLang="en-US" sz="1600" kern="0" dirty="0"/>
              <a:t>接收 </a:t>
            </a:r>
            <a:endParaRPr lang="en-US" altLang="zh-CN" sz="16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4.</a:t>
            </a:r>
            <a:r>
              <a:rPr lang="zh-CN" altLang="en-US" sz="1600" kern="0" dirty="0"/>
              <a:t>索要 </a:t>
            </a:r>
            <a:endParaRPr lang="en-US" altLang="zh-CN" sz="16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5.</a:t>
            </a:r>
            <a:r>
              <a:rPr lang="zh-CN" altLang="en-US" sz="1600" kern="0" dirty="0"/>
              <a:t>管理 </a:t>
            </a: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02998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4 </a:t>
            </a:r>
            <a:r>
              <a:rPr lang="zh-CN" altLang="en-US" sz="1800" spc="100" dirty="0">
                <a:latin typeface="Arial"/>
                <a:ea typeface="微软雅黑"/>
              </a:rPr>
              <a:t>握手礼仪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910977" y="2873824"/>
            <a:ext cx="7322045" cy="16758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（一）时机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（二）顺序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（三）形式 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（四）注意事项</a:t>
            </a:r>
          </a:p>
          <a:p>
            <a:pPr lvl="0" defTabSz="914400" fontAlgn="base">
              <a:spcBef>
                <a:spcPct val="20000"/>
              </a:spcBef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033009" y="1660197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一、握手概述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1033009" y="227490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二、握手礼仪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C50E611-51BB-E6BC-335B-F641B39F5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546" y="1393392"/>
            <a:ext cx="457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1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5 </a:t>
            </a:r>
            <a:r>
              <a:rPr lang="zh-CN" altLang="en-US" sz="1800" spc="100" dirty="0">
                <a:latin typeface="Arial"/>
                <a:ea typeface="微软雅黑"/>
              </a:rPr>
              <a:t>电话礼仪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897255" y="2134845"/>
            <a:ext cx="7322045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（一）拨打、接听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声音清晰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态度积极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姿势正确  </a:t>
            </a:r>
            <a:r>
              <a:rPr lang="en-US" altLang="zh-CN" sz="1800" kern="0" dirty="0"/>
              <a:t>4.</a:t>
            </a:r>
            <a:r>
              <a:rPr lang="zh-CN" altLang="en-US" sz="1800" kern="0" dirty="0"/>
              <a:t>用语谦和  </a:t>
            </a:r>
            <a:r>
              <a:rPr lang="en-US" altLang="zh-CN" sz="1800" kern="0" dirty="0"/>
              <a:t>5.</a:t>
            </a:r>
            <a:r>
              <a:rPr lang="zh-CN" altLang="en-US" sz="1800" kern="0" dirty="0"/>
              <a:t>语言简洁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6.</a:t>
            </a:r>
            <a:r>
              <a:rPr lang="zh-CN" altLang="en-US" sz="1800" kern="0" dirty="0"/>
              <a:t>内容准确  </a:t>
            </a:r>
            <a:r>
              <a:rPr lang="en-US" altLang="zh-CN" sz="1800" kern="0" dirty="0"/>
              <a:t>7.</a:t>
            </a:r>
            <a:r>
              <a:rPr lang="zh-CN" altLang="en-US" sz="1800" kern="0" dirty="0"/>
              <a:t>结束礼貌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（二）拨打电话其他礼仪 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把握时机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避免错误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自报家门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（三）接听电话其他礼仪 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时机恰当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沟通文明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088807" y="1358748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一、电话概述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1084222" y="1767099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二、电话礼仪</a:t>
            </a:r>
          </a:p>
        </p:txBody>
      </p:sp>
    </p:spTree>
    <p:extLst>
      <p:ext uri="{BB962C8B-B14F-4D97-AF65-F5344CB8AC3E}">
        <p14:creationId xmlns:p14="http://schemas.microsoft.com/office/powerpoint/2010/main" val="187399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AFEA895-5B59-7AD7-CF7B-91CCB8A4B1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13" r="11059"/>
          <a:stretch/>
        </p:blipFill>
        <p:spPr>
          <a:xfrm>
            <a:off x="8657" y="248216"/>
            <a:ext cx="5149137" cy="4647067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034A33B-114A-4CAA-8241-1C60E8338397}"/>
              </a:ext>
            </a:extLst>
          </p:cNvPr>
          <p:cNvSpPr/>
          <p:nvPr/>
        </p:nvSpPr>
        <p:spPr>
          <a:xfrm>
            <a:off x="5834643" y="1442870"/>
            <a:ext cx="3678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老年生活服务礼仪</a:t>
            </a:r>
          </a:p>
        </p:txBody>
      </p:sp>
      <p:sp>
        <p:nvSpPr>
          <p:cNvPr id="26" name="Freeform 3">
            <a:extLst>
              <a:ext uri="{FF2B5EF4-FFF2-40B4-BE49-F238E27FC236}">
                <a16:creationId xmlns:a16="http://schemas.microsoft.com/office/drawing/2014/main" id="{69A7934D-F921-46C3-A9DE-E13C49A56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0987" y="2349534"/>
            <a:ext cx="238158" cy="191791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4F5817B-0571-4548-989A-B37924FC8263}"/>
              </a:ext>
            </a:extLst>
          </p:cNvPr>
          <p:cNvCxnSpPr>
            <a:cxnSpLocks/>
          </p:cNvCxnSpPr>
          <p:nvPr/>
        </p:nvCxnSpPr>
        <p:spPr>
          <a:xfrm>
            <a:off x="5957354" y="2409000"/>
            <a:ext cx="27606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EB517-8E30-4B0D-AB79-F660A1046E6D}"/>
              </a:ext>
            </a:extLst>
          </p:cNvPr>
          <p:cNvGrpSpPr/>
          <p:nvPr/>
        </p:nvGrpSpPr>
        <p:grpSpPr>
          <a:xfrm>
            <a:off x="4010378" y="3335451"/>
            <a:ext cx="2458895" cy="1808049"/>
            <a:chOff x="2998930" y="3704783"/>
            <a:chExt cx="2686648" cy="1438717"/>
          </a:xfrm>
        </p:grpSpPr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FE5CB826-C83A-4863-A255-4C2C516A4155}"/>
                </a:ext>
              </a:extLst>
            </p:cNvPr>
            <p:cNvSpPr/>
            <p:nvPr/>
          </p:nvSpPr>
          <p:spPr>
            <a:xfrm>
              <a:off x="4341240" y="3704783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22B90187-7C94-4F1D-89D8-6ECC45AC1F87}"/>
                </a:ext>
              </a:extLst>
            </p:cNvPr>
            <p:cNvSpPr/>
            <p:nvPr/>
          </p:nvSpPr>
          <p:spPr>
            <a:xfrm flipH="1">
              <a:off x="2998930" y="3704792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D062049-B511-44CF-A554-C375530108EA}"/>
              </a:ext>
            </a:extLst>
          </p:cNvPr>
          <p:cNvSpPr>
            <a:spLocks/>
          </p:cNvSpPr>
          <p:nvPr/>
        </p:nvSpPr>
        <p:spPr bwMode="auto">
          <a:xfrm>
            <a:off x="4364251" y="0"/>
            <a:ext cx="1512000" cy="2571750"/>
          </a:xfrm>
          <a:custGeom>
            <a:avLst/>
            <a:gdLst>
              <a:gd name="connsiteX0" fmla="*/ 0 w 1802681"/>
              <a:gd name="connsiteY0" fmla="*/ 0 h 2150834"/>
              <a:gd name="connsiteX1" fmla="*/ 1306663 w 1802681"/>
              <a:gd name="connsiteY1" fmla="*/ 0 h 2150834"/>
              <a:gd name="connsiteX2" fmla="*/ 1802681 w 1802681"/>
              <a:gd name="connsiteY2" fmla="*/ 944806 h 2150834"/>
              <a:gd name="connsiteX3" fmla="*/ 1130637 w 1802681"/>
              <a:gd name="connsiteY3" fmla="*/ 2150834 h 2150834"/>
              <a:gd name="connsiteX4" fmla="*/ 0 w 1802681"/>
              <a:gd name="connsiteY4" fmla="*/ 0 h 215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2681" h="2150834">
                <a:moveTo>
                  <a:pt x="0" y="0"/>
                </a:moveTo>
                <a:lnTo>
                  <a:pt x="1306663" y="0"/>
                </a:lnTo>
                <a:lnTo>
                  <a:pt x="1802681" y="944806"/>
                </a:lnTo>
                <a:lnTo>
                  <a:pt x="1130637" y="215083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4680EB8-03E2-4C90-89C8-0F7C0BED853C}"/>
              </a:ext>
            </a:extLst>
          </p:cNvPr>
          <p:cNvSpPr>
            <a:spLocks/>
          </p:cNvSpPr>
          <p:nvPr/>
        </p:nvSpPr>
        <p:spPr bwMode="auto">
          <a:xfrm>
            <a:off x="4286100" y="1525378"/>
            <a:ext cx="1671254" cy="3619134"/>
          </a:xfrm>
          <a:custGeom>
            <a:avLst/>
            <a:gdLst>
              <a:gd name="connsiteX0" fmla="*/ 1799392 w 2095999"/>
              <a:gd name="connsiteY0" fmla="*/ 0 h 3229132"/>
              <a:gd name="connsiteX1" fmla="*/ 2095999 w 2095999"/>
              <a:gd name="connsiteY1" fmla="*/ 564240 h 3229132"/>
              <a:gd name="connsiteX2" fmla="*/ 611023 w 2095999"/>
              <a:gd name="connsiteY2" fmla="*/ 3229132 h 3229132"/>
              <a:gd name="connsiteX3" fmla="*/ 0 w 2095999"/>
              <a:gd name="connsiteY3" fmla="*/ 3229132 h 32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999" h="3229132">
                <a:moveTo>
                  <a:pt x="1799392" y="0"/>
                </a:moveTo>
                <a:lnTo>
                  <a:pt x="2095999" y="564240"/>
                </a:lnTo>
                <a:lnTo>
                  <a:pt x="611023" y="3229132"/>
                </a:lnTo>
                <a:lnTo>
                  <a:pt x="0" y="3229132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F4F1FCB-91DB-48AD-B918-19A595A714D2}"/>
              </a:ext>
            </a:extLst>
          </p:cNvPr>
          <p:cNvSpPr>
            <a:spLocks/>
          </p:cNvSpPr>
          <p:nvPr/>
        </p:nvSpPr>
        <p:spPr bwMode="auto">
          <a:xfrm>
            <a:off x="3827263" y="504825"/>
            <a:ext cx="2048988" cy="4638676"/>
          </a:xfrm>
          <a:custGeom>
            <a:avLst/>
            <a:gdLst>
              <a:gd name="connsiteX0" fmla="*/ 1667624 w 2636078"/>
              <a:gd name="connsiteY0" fmla="*/ 1206028 h 4198694"/>
              <a:gd name="connsiteX1" fmla="*/ 1964231 w 2636078"/>
              <a:gd name="connsiteY1" fmla="*/ 1770268 h 4198694"/>
              <a:gd name="connsiteX2" fmla="*/ 611023 w 2636078"/>
              <a:gd name="connsiteY2" fmla="*/ 4198694 h 4198694"/>
              <a:gd name="connsiteX3" fmla="*/ 0 w 2636078"/>
              <a:gd name="connsiteY3" fmla="*/ 4198694 h 4198694"/>
              <a:gd name="connsiteX4" fmla="*/ 2339669 w 2636078"/>
              <a:gd name="connsiteY4" fmla="*/ 0 h 4198694"/>
              <a:gd name="connsiteX5" fmla="*/ 2636078 w 2636078"/>
              <a:gd name="connsiteY5" fmla="*/ 564594 h 4198694"/>
              <a:gd name="connsiteX6" fmla="*/ 1964232 w 2636078"/>
              <a:gd name="connsiteY6" fmla="*/ 1770268 h 4198694"/>
              <a:gd name="connsiteX7" fmla="*/ 1667625 w 2636078"/>
              <a:gd name="connsiteY7" fmla="*/ 1206028 h 41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078" h="4198694">
                <a:moveTo>
                  <a:pt x="1667624" y="1206028"/>
                </a:moveTo>
                <a:lnTo>
                  <a:pt x="1964231" y="1770268"/>
                </a:lnTo>
                <a:lnTo>
                  <a:pt x="611023" y="4198694"/>
                </a:lnTo>
                <a:lnTo>
                  <a:pt x="0" y="4198694"/>
                </a:lnTo>
                <a:close/>
                <a:moveTo>
                  <a:pt x="2339669" y="0"/>
                </a:moveTo>
                <a:lnTo>
                  <a:pt x="2636078" y="564594"/>
                </a:lnTo>
                <a:lnTo>
                  <a:pt x="1964232" y="1770268"/>
                </a:lnTo>
                <a:lnTo>
                  <a:pt x="1667625" y="1206028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96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居家生活照护礼仪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920115" y="2330621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（一）要求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（二）塑造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（三）服饰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088807" y="1358748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一、居家养老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1084220" y="1870817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二、展示老年服务从业人员的职业形象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1084221" y="3392368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三、对老年人及家属的拜访礼仪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897254" y="3792478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（一）拜访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守约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入门礼仪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招呼礼仪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告别礼仪 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（二）称呼礼仪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zh-CN" alt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56877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居家生活照护礼仪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897256" y="1758858"/>
            <a:ext cx="7322045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（一）生活照料礼仪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600" kern="0" dirty="0"/>
              <a:t>  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起居服务</a:t>
            </a:r>
            <a:r>
              <a:rPr lang="zh-CN" altLang="en-US" sz="1600" kern="0" dirty="0">
                <a:sym typeface="+mn-ea"/>
              </a:rPr>
              <a:t>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助餐服务  </a:t>
            </a:r>
            <a:r>
              <a:rPr lang="en-US" altLang="zh-CN" sz="1600" kern="0" dirty="0"/>
              <a:t>3.</a:t>
            </a:r>
            <a:r>
              <a:rPr lang="zh-CN" altLang="en-US" sz="1600" kern="0" dirty="0"/>
              <a:t>个人卫生清理服务  </a:t>
            </a:r>
            <a:r>
              <a:rPr lang="en-US" altLang="zh-CN" sz="1600" kern="0" dirty="0"/>
              <a:t>4.</a:t>
            </a:r>
            <a:r>
              <a:rPr lang="zh-CN" altLang="en-US" sz="1600" kern="0" dirty="0"/>
              <a:t>居家环境清理服务  </a:t>
            </a:r>
            <a:r>
              <a:rPr lang="en-US" altLang="zh-CN" sz="1600" kern="0" dirty="0"/>
              <a:t>5.</a:t>
            </a:r>
            <a:r>
              <a:rPr lang="zh-CN" altLang="en-US" sz="1600" kern="0" dirty="0"/>
              <a:t>代办服务 </a:t>
            </a:r>
            <a:r>
              <a:rPr lang="en-US" altLang="zh-CN" sz="1600" kern="0" dirty="0"/>
              <a:t>6.</a:t>
            </a:r>
            <a:r>
              <a:rPr lang="zh-CN" altLang="en-US" sz="1600" kern="0" dirty="0"/>
              <a:t>联络服务  </a:t>
            </a:r>
            <a:r>
              <a:rPr lang="en-US" altLang="zh-CN" sz="1600" kern="0" dirty="0"/>
              <a:t>7.</a:t>
            </a:r>
            <a:r>
              <a:rPr lang="zh-CN" altLang="en-US" sz="1600" kern="0" dirty="0"/>
              <a:t>自我约束</a:t>
            </a:r>
            <a:r>
              <a:rPr lang="en-US" altLang="zh-CN" sz="1600" kern="0" dirty="0"/>
              <a:t>	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（二）医疗服务礼仪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</a:t>
            </a:r>
            <a:r>
              <a:rPr lang="zh-CN" altLang="en-US" sz="1600" kern="0" dirty="0"/>
              <a:t>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医疗协助服务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康复护理服务  </a:t>
            </a:r>
            <a:r>
              <a:rPr lang="en-US" altLang="zh-CN" sz="1600" kern="0" dirty="0"/>
              <a:t>3.</a:t>
            </a:r>
            <a:r>
              <a:rPr lang="zh-CN" altLang="en-US" sz="1600" kern="0" dirty="0"/>
              <a:t>紧急救助服务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（三）精神关爱礼仪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</a:t>
            </a:r>
            <a:r>
              <a:rPr lang="zh-CN" altLang="en-US" sz="1600" kern="0" dirty="0"/>
              <a:t>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聊天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倾听  </a:t>
            </a:r>
            <a:r>
              <a:rPr lang="en-US" altLang="zh-CN" sz="1600" dirty="0">
                <a:sym typeface="+mn-ea"/>
              </a:rPr>
              <a:t>3.</a:t>
            </a:r>
            <a:r>
              <a:rPr lang="zh-CN" altLang="en-US" sz="1600" dirty="0">
                <a:sym typeface="+mn-ea"/>
              </a:rPr>
              <a:t>反馈</a:t>
            </a:r>
            <a:r>
              <a:rPr lang="en-US" altLang="zh-CN" sz="16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088807" y="1358748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四、展示工作中的礼仪技能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6DCBCC-D3D4-BBF1-521C-96D5CDB2F817}"/>
              </a:ext>
            </a:extLst>
          </p:cNvPr>
          <p:cNvSpPr txBox="1"/>
          <p:nvPr/>
        </p:nvSpPr>
        <p:spPr>
          <a:xfrm>
            <a:off x="1084223" y="4076565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五、注意事项   </a:t>
            </a:r>
            <a:r>
              <a:rPr lang="zh-CN" altLang="en-US" sz="1800" dirty="0"/>
              <a:t>职业道德和法律意识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6120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社区服务照护礼仪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920115" y="1699392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（一）概念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（二）原则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以人为本、公平公正、安全便捷</a:t>
            </a:r>
            <a:endParaRPr lang="en-US" altLang="zh-CN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883565" y="1298910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一、社区养老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62594" y="2917093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二、展示老年服务从业人员的职业形象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029D594-C7C9-7EAA-082E-9A6124B32CDB}"/>
              </a:ext>
            </a:extLst>
          </p:cNvPr>
          <p:cNvSpPr/>
          <p:nvPr/>
        </p:nvSpPr>
        <p:spPr>
          <a:xfrm>
            <a:off x="883565" y="3541698"/>
            <a:ext cx="732204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仪容、仪态、服饰、语言、目光</a:t>
            </a:r>
            <a:r>
              <a:rPr lang="en-US" altLang="zh-CN" sz="1800" kern="0" dirty="0"/>
              <a:t>	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665FA9B-596B-68D2-50AC-81B85E4C2B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677" y="1699020"/>
            <a:ext cx="3097256" cy="232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8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社区服务照护礼仪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897256" y="151810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三、展示工作中的礼仪技能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910977" y="2079470"/>
            <a:ext cx="7322045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（一）活动组织礼仪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宣传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策划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组织实施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评估反馈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（二）医疗服务礼仪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预防保健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健康咨询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健康档案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（三）医疗服务礼仪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生活护理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文化娱乐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精神慰藉  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4.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助医服务  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5.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康复辅助  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6.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意外事件处理  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7.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档案管理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zh-CN" alt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211420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65CFA2-6485-A7DD-E31A-BC36C16789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533"/>
          <a:stretch/>
        </p:blipFill>
        <p:spPr>
          <a:xfrm>
            <a:off x="0" y="636102"/>
            <a:ext cx="5314766" cy="3871298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034A33B-114A-4CAA-8241-1C60E8338397}"/>
              </a:ext>
            </a:extLst>
          </p:cNvPr>
          <p:cNvSpPr/>
          <p:nvPr/>
        </p:nvSpPr>
        <p:spPr>
          <a:xfrm>
            <a:off x="6035505" y="1814861"/>
            <a:ext cx="28728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老年服务礼仪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与沟通原理</a:t>
            </a:r>
          </a:p>
        </p:txBody>
      </p:sp>
      <p:sp>
        <p:nvSpPr>
          <p:cNvPr id="26" name="Freeform 3">
            <a:extLst>
              <a:ext uri="{FF2B5EF4-FFF2-40B4-BE49-F238E27FC236}">
                <a16:creationId xmlns:a16="http://schemas.microsoft.com/office/drawing/2014/main" id="{69A7934D-F921-46C3-A9DE-E13C49A56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5339" y="3278362"/>
            <a:ext cx="238158" cy="191791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4F5817B-0571-4548-989A-B37924FC8263}"/>
              </a:ext>
            </a:extLst>
          </p:cNvPr>
          <p:cNvCxnSpPr>
            <a:cxnSpLocks/>
          </p:cNvCxnSpPr>
          <p:nvPr/>
        </p:nvCxnSpPr>
        <p:spPr>
          <a:xfrm>
            <a:off x="5957354" y="3408242"/>
            <a:ext cx="27606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EB517-8E30-4B0D-AB79-F660A1046E6D}"/>
              </a:ext>
            </a:extLst>
          </p:cNvPr>
          <p:cNvGrpSpPr/>
          <p:nvPr/>
        </p:nvGrpSpPr>
        <p:grpSpPr>
          <a:xfrm>
            <a:off x="4010378" y="3335451"/>
            <a:ext cx="2458895" cy="1808049"/>
            <a:chOff x="2998930" y="3704783"/>
            <a:chExt cx="2686648" cy="1438717"/>
          </a:xfrm>
        </p:grpSpPr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FE5CB826-C83A-4863-A255-4C2C516A4155}"/>
                </a:ext>
              </a:extLst>
            </p:cNvPr>
            <p:cNvSpPr/>
            <p:nvPr/>
          </p:nvSpPr>
          <p:spPr>
            <a:xfrm>
              <a:off x="4341240" y="3704783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22B90187-7C94-4F1D-89D8-6ECC45AC1F87}"/>
                </a:ext>
              </a:extLst>
            </p:cNvPr>
            <p:cNvSpPr/>
            <p:nvPr/>
          </p:nvSpPr>
          <p:spPr>
            <a:xfrm flipH="1">
              <a:off x="2998930" y="3704792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D062049-B511-44CF-A554-C375530108EA}"/>
              </a:ext>
            </a:extLst>
          </p:cNvPr>
          <p:cNvSpPr>
            <a:spLocks/>
          </p:cNvSpPr>
          <p:nvPr/>
        </p:nvSpPr>
        <p:spPr bwMode="auto">
          <a:xfrm>
            <a:off x="4364251" y="0"/>
            <a:ext cx="1512000" cy="2571750"/>
          </a:xfrm>
          <a:custGeom>
            <a:avLst/>
            <a:gdLst>
              <a:gd name="connsiteX0" fmla="*/ 0 w 1802681"/>
              <a:gd name="connsiteY0" fmla="*/ 0 h 2150834"/>
              <a:gd name="connsiteX1" fmla="*/ 1306663 w 1802681"/>
              <a:gd name="connsiteY1" fmla="*/ 0 h 2150834"/>
              <a:gd name="connsiteX2" fmla="*/ 1802681 w 1802681"/>
              <a:gd name="connsiteY2" fmla="*/ 944806 h 2150834"/>
              <a:gd name="connsiteX3" fmla="*/ 1130637 w 1802681"/>
              <a:gd name="connsiteY3" fmla="*/ 2150834 h 2150834"/>
              <a:gd name="connsiteX4" fmla="*/ 0 w 1802681"/>
              <a:gd name="connsiteY4" fmla="*/ 0 h 215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2681" h="2150834">
                <a:moveTo>
                  <a:pt x="0" y="0"/>
                </a:moveTo>
                <a:lnTo>
                  <a:pt x="1306663" y="0"/>
                </a:lnTo>
                <a:lnTo>
                  <a:pt x="1802681" y="944806"/>
                </a:lnTo>
                <a:lnTo>
                  <a:pt x="1130637" y="215083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4680EB8-03E2-4C90-89C8-0F7C0BED853C}"/>
              </a:ext>
            </a:extLst>
          </p:cNvPr>
          <p:cNvSpPr>
            <a:spLocks/>
          </p:cNvSpPr>
          <p:nvPr/>
        </p:nvSpPr>
        <p:spPr bwMode="auto">
          <a:xfrm>
            <a:off x="4286100" y="1525378"/>
            <a:ext cx="1671254" cy="3619134"/>
          </a:xfrm>
          <a:custGeom>
            <a:avLst/>
            <a:gdLst>
              <a:gd name="connsiteX0" fmla="*/ 1799392 w 2095999"/>
              <a:gd name="connsiteY0" fmla="*/ 0 h 3229132"/>
              <a:gd name="connsiteX1" fmla="*/ 2095999 w 2095999"/>
              <a:gd name="connsiteY1" fmla="*/ 564240 h 3229132"/>
              <a:gd name="connsiteX2" fmla="*/ 611023 w 2095999"/>
              <a:gd name="connsiteY2" fmla="*/ 3229132 h 3229132"/>
              <a:gd name="connsiteX3" fmla="*/ 0 w 2095999"/>
              <a:gd name="connsiteY3" fmla="*/ 3229132 h 32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999" h="3229132">
                <a:moveTo>
                  <a:pt x="1799392" y="0"/>
                </a:moveTo>
                <a:lnTo>
                  <a:pt x="2095999" y="564240"/>
                </a:lnTo>
                <a:lnTo>
                  <a:pt x="611023" y="3229132"/>
                </a:lnTo>
                <a:lnTo>
                  <a:pt x="0" y="3229132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F4F1FCB-91DB-48AD-B918-19A595A714D2}"/>
              </a:ext>
            </a:extLst>
          </p:cNvPr>
          <p:cNvSpPr>
            <a:spLocks/>
          </p:cNvSpPr>
          <p:nvPr/>
        </p:nvSpPr>
        <p:spPr bwMode="auto">
          <a:xfrm>
            <a:off x="3827263" y="504825"/>
            <a:ext cx="2048988" cy="4638676"/>
          </a:xfrm>
          <a:custGeom>
            <a:avLst/>
            <a:gdLst>
              <a:gd name="connsiteX0" fmla="*/ 1667624 w 2636078"/>
              <a:gd name="connsiteY0" fmla="*/ 1206028 h 4198694"/>
              <a:gd name="connsiteX1" fmla="*/ 1964231 w 2636078"/>
              <a:gd name="connsiteY1" fmla="*/ 1770268 h 4198694"/>
              <a:gd name="connsiteX2" fmla="*/ 611023 w 2636078"/>
              <a:gd name="connsiteY2" fmla="*/ 4198694 h 4198694"/>
              <a:gd name="connsiteX3" fmla="*/ 0 w 2636078"/>
              <a:gd name="connsiteY3" fmla="*/ 4198694 h 4198694"/>
              <a:gd name="connsiteX4" fmla="*/ 2339669 w 2636078"/>
              <a:gd name="connsiteY4" fmla="*/ 0 h 4198694"/>
              <a:gd name="connsiteX5" fmla="*/ 2636078 w 2636078"/>
              <a:gd name="connsiteY5" fmla="*/ 564594 h 4198694"/>
              <a:gd name="connsiteX6" fmla="*/ 1964232 w 2636078"/>
              <a:gd name="connsiteY6" fmla="*/ 1770268 h 4198694"/>
              <a:gd name="connsiteX7" fmla="*/ 1667625 w 2636078"/>
              <a:gd name="connsiteY7" fmla="*/ 1206028 h 41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078" h="4198694">
                <a:moveTo>
                  <a:pt x="1667624" y="1206028"/>
                </a:moveTo>
                <a:lnTo>
                  <a:pt x="1964231" y="1770268"/>
                </a:lnTo>
                <a:lnTo>
                  <a:pt x="611023" y="4198694"/>
                </a:lnTo>
                <a:lnTo>
                  <a:pt x="0" y="4198694"/>
                </a:lnTo>
                <a:close/>
                <a:moveTo>
                  <a:pt x="2339669" y="0"/>
                </a:moveTo>
                <a:lnTo>
                  <a:pt x="2636078" y="564594"/>
                </a:lnTo>
                <a:lnTo>
                  <a:pt x="1964232" y="1770268"/>
                </a:lnTo>
                <a:lnTo>
                  <a:pt x="1667625" y="1206028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50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社区服务照护礼仪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897256" y="1426462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四、社区养老服务机构和人员要求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2080364" y="1929069"/>
            <a:ext cx="7322045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（一）机构要求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配备与服务项目相符的设施设备和场所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建立社区养老服务规章制度 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制定社区养老服务管理标准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配备与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服务项目相符的服务人员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5.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签订、变更、终止服务协议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（二）人员要求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职业道德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法律法规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职业资格</a:t>
            </a:r>
            <a:endParaRPr lang="en-US" altLang="zh-CN" sz="1800" kern="0" dirty="0"/>
          </a:p>
        </p:txBody>
      </p:sp>
    </p:spTree>
    <p:extLst>
      <p:ext uri="{BB962C8B-B14F-4D97-AF65-F5344CB8AC3E}">
        <p14:creationId xmlns:p14="http://schemas.microsoft.com/office/powerpoint/2010/main" val="48573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养老机构照护礼仪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920115" y="2330621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（一）仪容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（二）仪态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（三）服饰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088807" y="1358748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一、机构养老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1084220" y="1870817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二、展示老年服务从业人员的职业形象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1084221" y="3392368"/>
            <a:ext cx="61084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三、接待准备入院的老年人及其家属的服务礼仪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897254" y="3792478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（一）当面接待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（二）电话接待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zh-CN" alt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294440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养老机构照护礼仪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897256" y="1758858"/>
            <a:ext cx="7322045" cy="293157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（一）了解老年人的身心状况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600" kern="0" dirty="0"/>
              <a:t>  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必要性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途径  </a:t>
            </a:r>
            <a:r>
              <a:rPr lang="en-US" altLang="zh-CN" sz="1600" kern="0" dirty="0"/>
              <a:t>3.</a:t>
            </a:r>
            <a:r>
              <a:rPr lang="zh-CN" altLang="en-US" sz="1600" kern="0" dirty="0"/>
              <a:t>老年人的生理心理特点  </a:t>
            </a:r>
            <a:r>
              <a:rPr lang="en-US" altLang="zh-CN" sz="1600" kern="0" dirty="0"/>
              <a:t>4.</a:t>
            </a:r>
            <a:r>
              <a:rPr lang="zh-CN" altLang="en-US" sz="1600" kern="0" dirty="0"/>
              <a:t>护理工作重点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（二）生活照护礼仪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</a:t>
            </a:r>
            <a:r>
              <a:rPr lang="zh-CN" altLang="en-US" sz="1600" kern="0" dirty="0"/>
              <a:t>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身体和环境卫生照护礼仪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基本生活服务礼仪  </a:t>
            </a:r>
            <a:r>
              <a:rPr lang="en-US" altLang="zh-CN" sz="1600" kern="0" dirty="0"/>
              <a:t>3.</a:t>
            </a:r>
            <a:r>
              <a:rPr lang="zh-CN" altLang="en-US" sz="1600" kern="0" dirty="0"/>
              <a:t>安全事故防范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（三）精神慰藉服务礼仪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</a:t>
            </a:r>
            <a:r>
              <a:rPr lang="zh-CN" altLang="en-US" sz="1600" kern="0" dirty="0"/>
              <a:t>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老年人的精神需求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良好的沟通</a:t>
            </a:r>
            <a:endParaRPr lang="en-US" altLang="zh-CN" sz="16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600" dirty="0">
                <a:sym typeface="+mn-ea"/>
              </a:rPr>
              <a:t> </a:t>
            </a:r>
            <a:r>
              <a:rPr lang="zh-CN" altLang="en-US" sz="1800" kern="0" dirty="0"/>
              <a:t>（四）医疗服务礼仪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</a:t>
            </a:r>
            <a:r>
              <a:rPr lang="zh-CN" altLang="en-US" sz="1600" kern="0" dirty="0"/>
              <a:t>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老年人常见病和基本医疗知识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协助老年人用药和康复  </a:t>
            </a:r>
            <a:r>
              <a:rPr lang="en-US" altLang="zh-CN" sz="1600" dirty="0">
                <a:sym typeface="+mn-ea"/>
              </a:rPr>
              <a:t>3.</a:t>
            </a:r>
            <a:r>
              <a:rPr lang="zh-CN" altLang="en-US" sz="1600" dirty="0">
                <a:sym typeface="+mn-ea"/>
              </a:rPr>
              <a:t>协助了解医保政策</a:t>
            </a:r>
            <a:endParaRPr lang="en-US" altLang="zh-CN" sz="16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088807" y="1358748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四、展示工作中的礼仪技能</a:t>
            </a:r>
          </a:p>
        </p:txBody>
      </p:sp>
    </p:spTree>
    <p:extLst>
      <p:ext uri="{BB962C8B-B14F-4D97-AF65-F5344CB8AC3E}">
        <p14:creationId xmlns:p14="http://schemas.microsoft.com/office/powerpoint/2010/main" val="98044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养老机构照护礼仪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910977" y="2040039"/>
            <a:ext cx="7322045" cy="22667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（一）工作标准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600" kern="0" dirty="0"/>
              <a:t>  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操作规范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语气和善  </a:t>
            </a:r>
            <a:r>
              <a:rPr lang="en-US" altLang="zh-CN" sz="1600" kern="0" dirty="0"/>
              <a:t>3.</a:t>
            </a:r>
            <a:r>
              <a:rPr lang="zh-CN" altLang="en-US" sz="1600" kern="0" dirty="0"/>
              <a:t>耐心对待  </a:t>
            </a:r>
            <a:r>
              <a:rPr lang="en-US" altLang="zh-CN" sz="1600" kern="0" dirty="0"/>
              <a:t>4.</a:t>
            </a:r>
            <a:r>
              <a:rPr lang="zh-CN" altLang="en-US" sz="1600" kern="0" dirty="0"/>
              <a:t>帮助及时  </a:t>
            </a:r>
            <a:r>
              <a:rPr lang="en-US" altLang="zh-CN" sz="1600" kern="0" dirty="0"/>
              <a:t>5.</a:t>
            </a:r>
            <a:r>
              <a:rPr lang="zh-CN" altLang="en-US" sz="1600" kern="0" dirty="0"/>
              <a:t>情况有数  </a:t>
            </a:r>
            <a:r>
              <a:rPr lang="en-US" altLang="zh-CN" sz="1600" kern="0" dirty="0"/>
              <a:t>6.</a:t>
            </a:r>
            <a:r>
              <a:rPr lang="zh-CN" altLang="en-US" sz="1600" kern="0" dirty="0"/>
              <a:t>安全保证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（二）职业素养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</a:t>
            </a:r>
            <a:r>
              <a:rPr lang="zh-CN" altLang="en-US" sz="1600" kern="0" dirty="0"/>
              <a:t>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宽容大度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文明温和  </a:t>
            </a:r>
            <a:r>
              <a:rPr lang="en-US" altLang="zh-CN" sz="1600" kern="0" dirty="0"/>
              <a:t>3.</a:t>
            </a:r>
            <a:r>
              <a:rPr lang="zh-CN" altLang="en-US" sz="1600" kern="0" dirty="0"/>
              <a:t>服务及时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（三）制胜法宝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</a:t>
            </a:r>
            <a:r>
              <a:rPr lang="zh-CN" altLang="en-US" sz="1600" kern="0" dirty="0"/>
              <a:t>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安全第一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微笑服务  </a:t>
            </a:r>
            <a:r>
              <a:rPr lang="en-US" altLang="zh-CN" sz="1600" dirty="0">
                <a:sym typeface="+mn-ea"/>
              </a:rPr>
              <a:t>3</a:t>
            </a:r>
            <a:r>
              <a:rPr lang="en-US" altLang="zh-CN" sz="1600" kern="0" dirty="0"/>
              <a:t>.</a:t>
            </a:r>
            <a:r>
              <a:rPr lang="zh-CN" altLang="en-US" sz="1600" dirty="0">
                <a:sym typeface="+mn-ea"/>
              </a:rPr>
              <a:t>文明用语  </a:t>
            </a:r>
            <a:r>
              <a:rPr lang="en-US" altLang="zh-CN" sz="1600" dirty="0">
                <a:sym typeface="+mn-ea"/>
              </a:rPr>
              <a:t>4</a:t>
            </a:r>
            <a:r>
              <a:rPr lang="en-US" altLang="zh-CN" sz="1600" kern="0" dirty="0"/>
              <a:t>.</a:t>
            </a:r>
            <a:r>
              <a:rPr lang="zh-CN" altLang="en-US" sz="1600" dirty="0">
                <a:sym typeface="+mn-ea"/>
              </a:rPr>
              <a:t>勤奋工作</a:t>
            </a:r>
            <a:endParaRPr lang="en-US" altLang="zh-CN" sz="16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088807" y="1358748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五、老年服务从业人员的素质和要求</a:t>
            </a:r>
          </a:p>
        </p:txBody>
      </p:sp>
    </p:spTree>
    <p:extLst>
      <p:ext uri="{BB962C8B-B14F-4D97-AF65-F5344CB8AC3E}">
        <p14:creationId xmlns:p14="http://schemas.microsoft.com/office/powerpoint/2010/main" val="268019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养老机构照护礼仪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3013154" y="1839404"/>
            <a:ext cx="7322045" cy="24883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（一）职业道德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600" kern="0" dirty="0"/>
              <a:t>  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尊老敬老、以人为本</a:t>
            </a:r>
            <a:endParaRPr lang="en-US" altLang="zh-CN" sz="16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>
                <a:sym typeface="+mn-ea"/>
              </a:rPr>
              <a:t>  </a:t>
            </a:r>
            <a:r>
              <a:rPr lang="en-US" altLang="zh-CN" sz="1600" dirty="0">
                <a:sym typeface="+mn-ea"/>
              </a:rPr>
              <a:t>2.</a:t>
            </a:r>
            <a:r>
              <a:rPr lang="zh-CN" altLang="en-US" sz="1600" dirty="0">
                <a:sym typeface="+mn-ea"/>
              </a:rPr>
              <a:t>诚实守信、换位思考</a:t>
            </a:r>
            <a:endParaRPr lang="en-US" altLang="zh-CN" sz="16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>
                <a:sym typeface="+mn-ea"/>
              </a:rPr>
              <a:t>  </a:t>
            </a:r>
            <a:r>
              <a:rPr lang="en-US" altLang="zh-CN" sz="1600" kern="0" dirty="0"/>
              <a:t>3.</a:t>
            </a:r>
            <a:r>
              <a:rPr lang="zh-CN" altLang="en-US" sz="1600" kern="0" dirty="0"/>
              <a:t>遵章守纪、自律奉献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（二）法律意识 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600" kern="0" dirty="0"/>
              <a:t>  1</a:t>
            </a:r>
            <a:r>
              <a:rPr lang="en-US" altLang="zh-CN" sz="1600" kern="0" dirty="0"/>
              <a:t>.</a:t>
            </a:r>
            <a:r>
              <a:rPr lang="zh-CN" altLang="en-US" sz="1600" kern="0" dirty="0"/>
              <a:t>保护老年人隐私</a:t>
            </a:r>
            <a:endParaRPr lang="en-US" altLang="zh-CN" sz="16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dirty="0">
                <a:sym typeface="+mn-ea"/>
              </a:rPr>
              <a:t>  2.</a:t>
            </a:r>
            <a:r>
              <a:rPr lang="zh-CN" altLang="en-US" sz="1600" dirty="0">
                <a:sym typeface="+mn-ea"/>
              </a:rPr>
              <a:t>维护自身权益</a:t>
            </a:r>
            <a:r>
              <a:rPr lang="en-US" altLang="zh-CN" sz="16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088807" y="1358748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六、机构服务的注意事项</a:t>
            </a:r>
          </a:p>
        </p:txBody>
      </p:sp>
    </p:spTree>
    <p:extLst>
      <p:ext uri="{BB962C8B-B14F-4D97-AF65-F5344CB8AC3E}">
        <p14:creationId xmlns:p14="http://schemas.microsoft.com/office/powerpoint/2010/main" val="381092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BE42F54-62F3-0E61-3E4D-00624B7442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3" r="8477"/>
          <a:stretch/>
        </p:blipFill>
        <p:spPr>
          <a:xfrm>
            <a:off x="0" y="503814"/>
            <a:ext cx="5391699" cy="4275036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034A33B-114A-4CAA-8241-1C60E8338397}"/>
              </a:ext>
            </a:extLst>
          </p:cNvPr>
          <p:cNvSpPr/>
          <p:nvPr/>
        </p:nvSpPr>
        <p:spPr>
          <a:xfrm>
            <a:off x="5729068" y="1388419"/>
            <a:ext cx="3678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老年商业服务礼仪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4F5817B-0571-4548-989A-B37924FC8263}"/>
              </a:ext>
            </a:extLst>
          </p:cNvPr>
          <p:cNvCxnSpPr>
            <a:cxnSpLocks/>
          </p:cNvCxnSpPr>
          <p:nvPr/>
        </p:nvCxnSpPr>
        <p:spPr>
          <a:xfrm>
            <a:off x="5957354" y="2258172"/>
            <a:ext cx="27606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EB517-8E30-4B0D-AB79-F660A1046E6D}"/>
              </a:ext>
            </a:extLst>
          </p:cNvPr>
          <p:cNvGrpSpPr/>
          <p:nvPr/>
        </p:nvGrpSpPr>
        <p:grpSpPr>
          <a:xfrm>
            <a:off x="4010378" y="3335451"/>
            <a:ext cx="2458895" cy="1808049"/>
            <a:chOff x="2998930" y="3704783"/>
            <a:chExt cx="2686648" cy="1438717"/>
          </a:xfrm>
        </p:grpSpPr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FE5CB826-C83A-4863-A255-4C2C516A4155}"/>
                </a:ext>
              </a:extLst>
            </p:cNvPr>
            <p:cNvSpPr/>
            <p:nvPr/>
          </p:nvSpPr>
          <p:spPr>
            <a:xfrm>
              <a:off x="4341240" y="3704783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22B90187-7C94-4F1D-89D8-6ECC45AC1F87}"/>
                </a:ext>
              </a:extLst>
            </p:cNvPr>
            <p:cNvSpPr/>
            <p:nvPr/>
          </p:nvSpPr>
          <p:spPr>
            <a:xfrm flipH="1">
              <a:off x="2998930" y="3704792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D062049-B511-44CF-A554-C375530108EA}"/>
              </a:ext>
            </a:extLst>
          </p:cNvPr>
          <p:cNvSpPr>
            <a:spLocks/>
          </p:cNvSpPr>
          <p:nvPr/>
        </p:nvSpPr>
        <p:spPr bwMode="auto">
          <a:xfrm>
            <a:off x="4364251" y="0"/>
            <a:ext cx="1512000" cy="2571750"/>
          </a:xfrm>
          <a:custGeom>
            <a:avLst/>
            <a:gdLst>
              <a:gd name="connsiteX0" fmla="*/ 0 w 1802681"/>
              <a:gd name="connsiteY0" fmla="*/ 0 h 2150834"/>
              <a:gd name="connsiteX1" fmla="*/ 1306663 w 1802681"/>
              <a:gd name="connsiteY1" fmla="*/ 0 h 2150834"/>
              <a:gd name="connsiteX2" fmla="*/ 1802681 w 1802681"/>
              <a:gd name="connsiteY2" fmla="*/ 944806 h 2150834"/>
              <a:gd name="connsiteX3" fmla="*/ 1130637 w 1802681"/>
              <a:gd name="connsiteY3" fmla="*/ 2150834 h 2150834"/>
              <a:gd name="connsiteX4" fmla="*/ 0 w 1802681"/>
              <a:gd name="connsiteY4" fmla="*/ 0 h 215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2681" h="2150834">
                <a:moveTo>
                  <a:pt x="0" y="0"/>
                </a:moveTo>
                <a:lnTo>
                  <a:pt x="1306663" y="0"/>
                </a:lnTo>
                <a:lnTo>
                  <a:pt x="1802681" y="944806"/>
                </a:lnTo>
                <a:lnTo>
                  <a:pt x="1130637" y="215083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4680EB8-03E2-4C90-89C8-0F7C0BED853C}"/>
              </a:ext>
            </a:extLst>
          </p:cNvPr>
          <p:cNvSpPr>
            <a:spLocks/>
          </p:cNvSpPr>
          <p:nvPr/>
        </p:nvSpPr>
        <p:spPr bwMode="auto">
          <a:xfrm>
            <a:off x="4286100" y="1525378"/>
            <a:ext cx="1671254" cy="3619134"/>
          </a:xfrm>
          <a:custGeom>
            <a:avLst/>
            <a:gdLst>
              <a:gd name="connsiteX0" fmla="*/ 1799392 w 2095999"/>
              <a:gd name="connsiteY0" fmla="*/ 0 h 3229132"/>
              <a:gd name="connsiteX1" fmla="*/ 2095999 w 2095999"/>
              <a:gd name="connsiteY1" fmla="*/ 564240 h 3229132"/>
              <a:gd name="connsiteX2" fmla="*/ 611023 w 2095999"/>
              <a:gd name="connsiteY2" fmla="*/ 3229132 h 3229132"/>
              <a:gd name="connsiteX3" fmla="*/ 0 w 2095999"/>
              <a:gd name="connsiteY3" fmla="*/ 3229132 h 32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999" h="3229132">
                <a:moveTo>
                  <a:pt x="1799392" y="0"/>
                </a:moveTo>
                <a:lnTo>
                  <a:pt x="2095999" y="564240"/>
                </a:lnTo>
                <a:lnTo>
                  <a:pt x="611023" y="3229132"/>
                </a:lnTo>
                <a:lnTo>
                  <a:pt x="0" y="3229132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F4F1FCB-91DB-48AD-B918-19A595A714D2}"/>
              </a:ext>
            </a:extLst>
          </p:cNvPr>
          <p:cNvSpPr>
            <a:spLocks/>
          </p:cNvSpPr>
          <p:nvPr/>
        </p:nvSpPr>
        <p:spPr bwMode="auto">
          <a:xfrm>
            <a:off x="3827263" y="504825"/>
            <a:ext cx="2048988" cy="4638676"/>
          </a:xfrm>
          <a:custGeom>
            <a:avLst/>
            <a:gdLst>
              <a:gd name="connsiteX0" fmla="*/ 1667624 w 2636078"/>
              <a:gd name="connsiteY0" fmla="*/ 1206028 h 4198694"/>
              <a:gd name="connsiteX1" fmla="*/ 1964231 w 2636078"/>
              <a:gd name="connsiteY1" fmla="*/ 1770268 h 4198694"/>
              <a:gd name="connsiteX2" fmla="*/ 611023 w 2636078"/>
              <a:gd name="connsiteY2" fmla="*/ 4198694 h 4198694"/>
              <a:gd name="connsiteX3" fmla="*/ 0 w 2636078"/>
              <a:gd name="connsiteY3" fmla="*/ 4198694 h 4198694"/>
              <a:gd name="connsiteX4" fmla="*/ 2339669 w 2636078"/>
              <a:gd name="connsiteY4" fmla="*/ 0 h 4198694"/>
              <a:gd name="connsiteX5" fmla="*/ 2636078 w 2636078"/>
              <a:gd name="connsiteY5" fmla="*/ 564594 h 4198694"/>
              <a:gd name="connsiteX6" fmla="*/ 1964232 w 2636078"/>
              <a:gd name="connsiteY6" fmla="*/ 1770268 h 4198694"/>
              <a:gd name="connsiteX7" fmla="*/ 1667625 w 2636078"/>
              <a:gd name="connsiteY7" fmla="*/ 1206028 h 41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078" h="4198694">
                <a:moveTo>
                  <a:pt x="1667624" y="1206028"/>
                </a:moveTo>
                <a:lnTo>
                  <a:pt x="1964231" y="1770268"/>
                </a:lnTo>
                <a:lnTo>
                  <a:pt x="611023" y="4198694"/>
                </a:lnTo>
                <a:lnTo>
                  <a:pt x="0" y="4198694"/>
                </a:lnTo>
                <a:close/>
                <a:moveTo>
                  <a:pt x="2339669" y="0"/>
                </a:moveTo>
                <a:lnTo>
                  <a:pt x="2636078" y="564594"/>
                </a:lnTo>
                <a:lnTo>
                  <a:pt x="1964232" y="1770268"/>
                </a:lnTo>
                <a:lnTo>
                  <a:pt x="1667625" y="1206028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F50813A-0B4D-16FB-06C9-76B1B5107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42" y="2176576"/>
            <a:ext cx="238158" cy="191791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80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57020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老年服务拜访与接待礼仪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87843" y="3110362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二、老年服务中的接待礼仪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915837" y="123379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一、老年服务中的拜访礼仪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915837" y="1593645"/>
            <a:ext cx="7322045" cy="16204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（一）拜访概述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含义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特点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作用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4.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原则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（二）拜访前的准备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预约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资料准备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仪表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（三）拜访中的举止规范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守时赴约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先通报后进入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谈吐文雅，举止适度  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4.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适时告辞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zh-CN" altLang="en-US" sz="1800" kern="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15837" y="3471383"/>
            <a:ext cx="7322045" cy="9556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（一）接待前准备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了解情况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布置场所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安排食宿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考虑交通 </a:t>
            </a:r>
            <a:r>
              <a:rPr lang="zh-CN" altLang="en-US" sz="1800" kern="0" dirty="0"/>
              <a:t>（二）接待中的礼仪规范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迎接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待客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（三）送客礼仪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送别原则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送别礼仪</a:t>
            </a:r>
            <a:endParaRPr lang="zh-CN" alt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237852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32655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老年产品推广营销礼仪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915837" y="3182183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二、老年服务中的接待礼仪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915837" y="123379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一、营销礼仪概述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915837" y="1593645"/>
            <a:ext cx="7322045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（一）概念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（二）特征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（三）本质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（四）原则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尊重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诚信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平等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4.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宽容  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5.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从俗</a:t>
            </a:r>
            <a:endParaRPr lang="zh-CN" altLang="en-US" sz="1800" kern="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87843" y="3663278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（一）使用敬语（二）学会赞美客户</a:t>
            </a:r>
            <a:r>
              <a:rPr lang="en-US" altLang="zh-CN" sz="1800" kern="0" dirty="0"/>
              <a:t> </a:t>
            </a:r>
            <a:r>
              <a:rPr lang="zh-CN" altLang="en-US" sz="1800" kern="0" dirty="0"/>
              <a:t>（三）掌握服务中的询问技巧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（四）掌握服务中的道歉技巧</a:t>
            </a:r>
            <a:r>
              <a:rPr lang="en-US" altLang="zh-CN" sz="1800" kern="0" dirty="0"/>
              <a:t>   </a:t>
            </a:r>
            <a:r>
              <a:rPr lang="zh-CN" altLang="en-US" sz="1800" kern="0" dirty="0"/>
              <a:t>（五）化解客户不满的艺术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zh-CN" alt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30090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32655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老年产品推广营销礼仪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897256" y="1779178"/>
            <a:ext cx="5720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三、不同营销环节在服务过程中的礼仪体现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897256" y="2489428"/>
            <a:ext cx="7322045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（一）市场调研礼仪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（二）产品促销礼仪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（三）售货现场促销礼仪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（四）售后服务礼仪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处理客户投诉的礼仪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为客户提供售后服务</a:t>
            </a:r>
            <a:endParaRPr lang="zh-CN" alt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362172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老年寿庆服务礼仪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926320" y="2288879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二、祝寿礼仪规范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915837" y="123379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一、祝寿礼仪常识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915837" y="1593645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（一）祝寿礼物的挑选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（二）拟写祝寿词的技巧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zh-CN" altLang="en-US" sz="1800" kern="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46126" y="2736513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（一）祝寿准备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发送请柬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准备食物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布置寿堂 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（二）祝寿仪式中的礼仪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（三）参加祝寿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家庭成员到齐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准备寿礼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着装适宜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4.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言行得体</a:t>
            </a:r>
            <a:endParaRPr lang="zh-CN" altLang="en-US" sz="1800" kern="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0599A8-DCB1-05AD-6177-996E0AFB5DE6}"/>
              </a:ext>
            </a:extLst>
          </p:cNvPr>
          <p:cNvSpPr txBox="1"/>
          <p:nvPr/>
        </p:nvSpPr>
        <p:spPr>
          <a:xfrm>
            <a:off x="892672" y="3745069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三、寿宴礼仪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D03DFC2-4FFF-E223-0688-051200AF3C79}"/>
              </a:ext>
            </a:extLst>
          </p:cNvPr>
          <p:cNvSpPr/>
          <p:nvPr/>
        </p:nvSpPr>
        <p:spPr>
          <a:xfrm>
            <a:off x="897256" y="4118442"/>
            <a:ext cx="732204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（一）场地布置（二）寿宴服务人员的礼仪规范</a:t>
            </a:r>
            <a:endParaRPr lang="en-US" altLang="zh-CN" sz="1800" kern="0" dirty="0"/>
          </a:p>
        </p:txBody>
      </p:sp>
    </p:spTree>
    <p:extLst>
      <p:ext uri="{BB962C8B-B14F-4D97-AF65-F5344CB8AC3E}">
        <p14:creationId xmlns:p14="http://schemas.microsoft.com/office/powerpoint/2010/main" val="413619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认知老年服务礼仪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273876" y="2220868"/>
            <a:ext cx="4096226" cy="16758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（一）“礼”的含义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（二）“仪”的含义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（三）两者的关系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（四）相关概念</a:t>
            </a:r>
          </a:p>
          <a:p>
            <a:pPr lvl="0" defTabSz="914400" fontAlgn="base">
              <a:spcBef>
                <a:spcPct val="20000"/>
              </a:spcBef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礼仪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礼貌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礼节</a:t>
            </a: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417746" y="1690747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一、什么是礼仪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8FE75DB-1DBE-4B1D-7857-35A960E87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2137" y="952950"/>
            <a:ext cx="3401863" cy="34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89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4 </a:t>
            </a:r>
            <a:r>
              <a:rPr lang="zh-CN" altLang="en-US" sz="1800" spc="100" dirty="0">
                <a:latin typeface="Arial"/>
                <a:ea typeface="微软雅黑"/>
              </a:rPr>
              <a:t>老年婚恋服务礼仪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915837" y="2300541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二、老年人婚恋咨询服务礼仪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915837" y="123379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一、老年人婚恋状况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887842" y="1631526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（一）已婚老年人的婚姻类型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（二）独身老年人的婚恋需要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zh-CN" altLang="en-US" sz="1800" kern="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87843" y="2780508"/>
            <a:ext cx="7322045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（一）原则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保护隐私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理解支持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自愿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4.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重大决定延期  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5.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客观中立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（二）准备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场所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时间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信息收集  </a:t>
            </a: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4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设计咨询提纲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（三）礼仪规范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按照咨询提纲进行咨询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倾听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重视书面记录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 4.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提出恰当的咨询建议  </a:t>
            </a: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5.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结束咨询</a:t>
            </a:r>
            <a:endParaRPr lang="zh-CN" alt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158424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4 </a:t>
            </a:r>
            <a:r>
              <a:rPr lang="zh-CN" altLang="en-US" sz="1800" spc="100" dirty="0">
                <a:latin typeface="Arial"/>
                <a:ea typeface="微软雅黑"/>
              </a:rPr>
              <a:t>老年婚恋服务礼仪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6" y="1441757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三、老年人结婚周年庆典服务礼仪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95138" y="1961421"/>
            <a:ext cx="7322045" cy="23406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（一）宴会式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庆典现场督促人员服务礼仪要求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庆典现场督促人员与庆典策划师的沟通 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庆典现场督促人员与庆典执行团队的沟通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不厌其烦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、无微不至 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5.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善始善终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（二）团聚式 （三）缅怀式 （四）旅游式 </a:t>
            </a:r>
          </a:p>
        </p:txBody>
      </p:sp>
    </p:spTree>
    <p:extLst>
      <p:ext uri="{BB962C8B-B14F-4D97-AF65-F5344CB8AC3E}">
        <p14:creationId xmlns:p14="http://schemas.microsoft.com/office/powerpoint/2010/main" val="119452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金建增\AppData\Roaming\Tencent\Users\2293159004\QQ\WinTemp\RichOle\ETTR1}5`K%QA@735%%MARUE.png">
            <a:extLst>
              <a:ext uri="{FF2B5EF4-FFF2-40B4-BE49-F238E27FC236}">
                <a16:creationId xmlns:a16="http://schemas.microsoft.com/office/drawing/2014/main" id="{6FCFEB66-D528-D6D0-109C-9E9B618F38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12140"/>
          <a:stretch/>
        </p:blipFill>
        <p:spPr bwMode="auto">
          <a:xfrm>
            <a:off x="0" y="421324"/>
            <a:ext cx="5221612" cy="4122396"/>
          </a:xfrm>
          <a:prstGeom prst="rect">
            <a:avLst/>
          </a:prstGeom>
          <a:noFill/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034A33B-114A-4CAA-8241-1C60E8338397}"/>
              </a:ext>
            </a:extLst>
          </p:cNvPr>
          <p:cNvSpPr/>
          <p:nvPr/>
        </p:nvSpPr>
        <p:spPr>
          <a:xfrm>
            <a:off x="5729068" y="1388419"/>
            <a:ext cx="36787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老年服务的沟通原则</a:t>
            </a:r>
          </a:p>
        </p:txBody>
      </p:sp>
      <p:sp>
        <p:nvSpPr>
          <p:cNvPr id="26" name="Freeform 3">
            <a:extLst>
              <a:ext uri="{FF2B5EF4-FFF2-40B4-BE49-F238E27FC236}">
                <a16:creationId xmlns:a16="http://schemas.microsoft.com/office/drawing/2014/main" id="{69A7934D-F921-46C3-A9DE-E13C49A56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42" y="2134735"/>
            <a:ext cx="238158" cy="191791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4F5817B-0571-4548-989A-B37924FC8263}"/>
              </a:ext>
            </a:extLst>
          </p:cNvPr>
          <p:cNvCxnSpPr>
            <a:cxnSpLocks/>
          </p:cNvCxnSpPr>
          <p:nvPr/>
        </p:nvCxnSpPr>
        <p:spPr>
          <a:xfrm>
            <a:off x="5957354" y="2239318"/>
            <a:ext cx="27606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EB517-8E30-4B0D-AB79-F660A1046E6D}"/>
              </a:ext>
            </a:extLst>
          </p:cNvPr>
          <p:cNvGrpSpPr/>
          <p:nvPr/>
        </p:nvGrpSpPr>
        <p:grpSpPr>
          <a:xfrm>
            <a:off x="4010378" y="3335451"/>
            <a:ext cx="2458895" cy="1808049"/>
            <a:chOff x="2998930" y="3704783"/>
            <a:chExt cx="2686648" cy="1438717"/>
          </a:xfrm>
        </p:grpSpPr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FE5CB826-C83A-4863-A255-4C2C516A4155}"/>
                </a:ext>
              </a:extLst>
            </p:cNvPr>
            <p:cNvSpPr/>
            <p:nvPr/>
          </p:nvSpPr>
          <p:spPr>
            <a:xfrm>
              <a:off x="4341240" y="3704783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22B90187-7C94-4F1D-89D8-6ECC45AC1F87}"/>
                </a:ext>
              </a:extLst>
            </p:cNvPr>
            <p:cNvSpPr/>
            <p:nvPr/>
          </p:nvSpPr>
          <p:spPr>
            <a:xfrm flipH="1">
              <a:off x="2998930" y="3704792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D062049-B511-44CF-A554-C375530108EA}"/>
              </a:ext>
            </a:extLst>
          </p:cNvPr>
          <p:cNvSpPr>
            <a:spLocks/>
          </p:cNvSpPr>
          <p:nvPr/>
        </p:nvSpPr>
        <p:spPr bwMode="auto">
          <a:xfrm>
            <a:off x="4364251" y="0"/>
            <a:ext cx="1512000" cy="2571750"/>
          </a:xfrm>
          <a:custGeom>
            <a:avLst/>
            <a:gdLst>
              <a:gd name="connsiteX0" fmla="*/ 0 w 1802681"/>
              <a:gd name="connsiteY0" fmla="*/ 0 h 2150834"/>
              <a:gd name="connsiteX1" fmla="*/ 1306663 w 1802681"/>
              <a:gd name="connsiteY1" fmla="*/ 0 h 2150834"/>
              <a:gd name="connsiteX2" fmla="*/ 1802681 w 1802681"/>
              <a:gd name="connsiteY2" fmla="*/ 944806 h 2150834"/>
              <a:gd name="connsiteX3" fmla="*/ 1130637 w 1802681"/>
              <a:gd name="connsiteY3" fmla="*/ 2150834 h 2150834"/>
              <a:gd name="connsiteX4" fmla="*/ 0 w 1802681"/>
              <a:gd name="connsiteY4" fmla="*/ 0 h 215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2681" h="2150834">
                <a:moveTo>
                  <a:pt x="0" y="0"/>
                </a:moveTo>
                <a:lnTo>
                  <a:pt x="1306663" y="0"/>
                </a:lnTo>
                <a:lnTo>
                  <a:pt x="1802681" y="944806"/>
                </a:lnTo>
                <a:lnTo>
                  <a:pt x="1130637" y="215083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4680EB8-03E2-4C90-89C8-0F7C0BED853C}"/>
              </a:ext>
            </a:extLst>
          </p:cNvPr>
          <p:cNvSpPr>
            <a:spLocks/>
          </p:cNvSpPr>
          <p:nvPr/>
        </p:nvSpPr>
        <p:spPr bwMode="auto">
          <a:xfrm>
            <a:off x="4286100" y="1525378"/>
            <a:ext cx="1671254" cy="3619134"/>
          </a:xfrm>
          <a:custGeom>
            <a:avLst/>
            <a:gdLst>
              <a:gd name="connsiteX0" fmla="*/ 1799392 w 2095999"/>
              <a:gd name="connsiteY0" fmla="*/ 0 h 3229132"/>
              <a:gd name="connsiteX1" fmla="*/ 2095999 w 2095999"/>
              <a:gd name="connsiteY1" fmla="*/ 564240 h 3229132"/>
              <a:gd name="connsiteX2" fmla="*/ 611023 w 2095999"/>
              <a:gd name="connsiteY2" fmla="*/ 3229132 h 3229132"/>
              <a:gd name="connsiteX3" fmla="*/ 0 w 2095999"/>
              <a:gd name="connsiteY3" fmla="*/ 3229132 h 32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999" h="3229132">
                <a:moveTo>
                  <a:pt x="1799392" y="0"/>
                </a:moveTo>
                <a:lnTo>
                  <a:pt x="2095999" y="564240"/>
                </a:lnTo>
                <a:lnTo>
                  <a:pt x="611023" y="3229132"/>
                </a:lnTo>
                <a:lnTo>
                  <a:pt x="0" y="3229132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F4F1FCB-91DB-48AD-B918-19A595A714D2}"/>
              </a:ext>
            </a:extLst>
          </p:cNvPr>
          <p:cNvSpPr>
            <a:spLocks/>
          </p:cNvSpPr>
          <p:nvPr/>
        </p:nvSpPr>
        <p:spPr bwMode="auto">
          <a:xfrm>
            <a:off x="3827263" y="504825"/>
            <a:ext cx="2048988" cy="4638676"/>
          </a:xfrm>
          <a:custGeom>
            <a:avLst/>
            <a:gdLst>
              <a:gd name="connsiteX0" fmla="*/ 1667624 w 2636078"/>
              <a:gd name="connsiteY0" fmla="*/ 1206028 h 4198694"/>
              <a:gd name="connsiteX1" fmla="*/ 1964231 w 2636078"/>
              <a:gd name="connsiteY1" fmla="*/ 1770268 h 4198694"/>
              <a:gd name="connsiteX2" fmla="*/ 611023 w 2636078"/>
              <a:gd name="connsiteY2" fmla="*/ 4198694 h 4198694"/>
              <a:gd name="connsiteX3" fmla="*/ 0 w 2636078"/>
              <a:gd name="connsiteY3" fmla="*/ 4198694 h 4198694"/>
              <a:gd name="connsiteX4" fmla="*/ 2339669 w 2636078"/>
              <a:gd name="connsiteY4" fmla="*/ 0 h 4198694"/>
              <a:gd name="connsiteX5" fmla="*/ 2636078 w 2636078"/>
              <a:gd name="connsiteY5" fmla="*/ 564594 h 4198694"/>
              <a:gd name="connsiteX6" fmla="*/ 1964232 w 2636078"/>
              <a:gd name="connsiteY6" fmla="*/ 1770268 h 4198694"/>
              <a:gd name="connsiteX7" fmla="*/ 1667625 w 2636078"/>
              <a:gd name="connsiteY7" fmla="*/ 1206028 h 41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078" h="4198694">
                <a:moveTo>
                  <a:pt x="1667624" y="1206028"/>
                </a:moveTo>
                <a:lnTo>
                  <a:pt x="1964231" y="1770268"/>
                </a:lnTo>
                <a:lnTo>
                  <a:pt x="611023" y="4198694"/>
                </a:lnTo>
                <a:lnTo>
                  <a:pt x="0" y="4198694"/>
                </a:lnTo>
                <a:close/>
                <a:moveTo>
                  <a:pt x="2339669" y="0"/>
                </a:moveTo>
                <a:lnTo>
                  <a:pt x="2636078" y="564594"/>
                </a:lnTo>
                <a:lnTo>
                  <a:pt x="1964232" y="1770268"/>
                </a:lnTo>
                <a:lnTo>
                  <a:pt x="1667625" y="1206028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14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尊重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915837" y="2249585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二、老年服务人员如何表达对老年人的尊重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915837" y="123379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一、尊重的基本概述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915837" y="1593645"/>
            <a:ext cx="7322045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（一）原因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传统美德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建立良好专业关系的基础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（二）概念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学者们 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本书</a:t>
            </a:r>
            <a:endParaRPr lang="en-US" altLang="zh-CN" sz="1800" kern="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97256" y="2619148"/>
            <a:ext cx="7322045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（一）尊重老年人的要求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不能指责、嘲笑和贬抑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表达对其身体和心理的关注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3.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表现对其思想、情感和行为的接纳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4.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表现对其温暖、关心与喜爱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5.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尊重其自决权，不操控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6.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尊重其隐私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（二）掌握衡量尊重的尺度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38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接纳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6" y="2414481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二、接纳的要素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915837" y="123379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一、接纳的基本概述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897256" y="1649113"/>
            <a:ext cx="7322045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（一）概念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学者们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本书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（二）接纳与赞同的区别</a:t>
            </a:r>
            <a:endParaRPr lang="en-US" altLang="zh-CN" sz="1800" kern="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30241" y="2823179"/>
            <a:ext cx="7322045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（一）了解</a:t>
            </a:r>
            <a:r>
              <a:rPr lang="en-US" altLang="zh-CN" sz="1800" kern="0" dirty="0"/>
              <a:t>  </a:t>
            </a:r>
            <a:r>
              <a:rPr lang="zh-CN" altLang="en-US" sz="1800" kern="0" dirty="0"/>
              <a:t>（二）个别化（二）信任和期望 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2CDA6E-3897-6AFE-D0A1-D9DC7C5CAF9B}"/>
              </a:ext>
            </a:extLst>
          </p:cNvPr>
          <p:cNvSpPr txBox="1"/>
          <p:nvPr/>
        </p:nvSpPr>
        <p:spPr>
          <a:xfrm>
            <a:off x="883259" y="322079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三、老年服务人员如何表达对老年人的接纳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A74CC51-0B66-A615-7534-BA1665B0ED8A}"/>
              </a:ext>
            </a:extLst>
          </p:cNvPr>
          <p:cNvSpPr/>
          <p:nvPr/>
        </p:nvSpPr>
        <p:spPr>
          <a:xfrm>
            <a:off x="801110" y="3627406"/>
            <a:ext cx="7322045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（一）明确自身局限性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知识盲区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自身经验  </a:t>
            </a: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不能接纳自己 </a:t>
            </a: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4.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偏见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（二）要求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绝对接纳老年人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完整接纳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</a:t>
            </a: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充分信任 </a:t>
            </a: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4.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尽量关爱</a:t>
            </a:r>
            <a:endParaRPr lang="en-US" altLang="zh-CN" sz="1800" kern="0" dirty="0"/>
          </a:p>
        </p:txBody>
      </p:sp>
    </p:spTree>
    <p:extLst>
      <p:ext uri="{BB962C8B-B14F-4D97-AF65-F5344CB8AC3E}">
        <p14:creationId xmlns:p14="http://schemas.microsoft.com/office/powerpoint/2010/main" val="195735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共情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6" y="2414481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二、运用共情的重要性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915837" y="123379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一、共情的基本概述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897256" y="1649113"/>
            <a:ext cx="7322045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（一）概念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学者们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本书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（二）共情与同情的区别</a:t>
            </a:r>
            <a:endParaRPr lang="en-US" altLang="zh-CN" sz="1800" kern="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83259" y="2814591"/>
            <a:ext cx="7322045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（一）建立良好关系</a:t>
            </a:r>
            <a:r>
              <a:rPr lang="en-US" altLang="zh-CN" sz="1800" kern="0" dirty="0"/>
              <a:t> </a:t>
            </a:r>
            <a:r>
              <a:rPr lang="zh-CN" altLang="en-US" sz="1800" kern="0" dirty="0"/>
              <a:t>（二）掌握老年人情况（二）协助老年人自我表达 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2CDA6E-3897-6AFE-D0A1-D9DC7C5CAF9B}"/>
              </a:ext>
            </a:extLst>
          </p:cNvPr>
          <p:cNvSpPr txBox="1"/>
          <p:nvPr/>
        </p:nvSpPr>
        <p:spPr>
          <a:xfrm>
            <a:off x="883259" y="322079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三、如何达到共情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A74CC51-0B66-A615-7534-BA1665B0ED8A}"/>
              </a:ext>
            </a:extLst>
          </p:cNvPr>
          <p:cNvSpPr/>
          <p:nvPr/>
        </p:nvSpPr>
        <p:spPr>
          <a:xfrm>
            <a:off x="883259" y="3629566"/>
            <a:ext cx="7322045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（一）要求 （二）技巧 （三）层次 （四）结构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</a:t>
            </a:r>
            <a:endParaRPr lang="en-US" altLang="zh-CN" sz="1800" kern="0" dirty="0"/>
          </a:p>
        </p:txBody>
      </p:sp>
    </p:spTree>
    <p:extLst>
      <p:ext uri="{BB962C8B-B14F-4D97-AF65-F5344CB8AC3E}">
        <p14:creationId xmlns:p14="http://schemas.microsoft.com/office/powerpoint/2010/main" val="219533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57CAD0-AC51-85D0-8BED-B9FD21B951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95"/>
          <a:stretch/>
        </p:blipFill>
        <p:spPr>
          <a:xfrm>
            <a:off x="0" y="535957"/>
            <a:ext cx="5218178" cy="4162466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034A33B-114A-4CAA-8241-1C60E8338397}"/>
              </a:ext>
            </a:extLst>
          </p:cNvPr>
          <p:cNvSpPr/>
          <p:nvPr/>
        </p:nvSpPr>
        <p:spPr>
          <a:xfrm>
            <a:off x="5590488" y="1353197"/>
            <a:ext cx="3682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老年服务中的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语言沟通技巧</a:t>
            </a:r>
          </a:p>
        </p:txBody>
      </p:sp>
      <p:sp>
        <p:nvSpPr>
          <p:cNvPr id="26" name="Freeform 3">
            <a:extLst>
              <a:ext uri="{FF2B5EF4-FFF2-40B4-BE49-F238E27FC236}">
                <a16:creationId xmlns:a16="http://schemas.microsoft.com/office/drawing/2014/main" id="{69A7934D-F921-46C3-A9DE-E13C49A56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42" y="2617190"/>
            <a:ext cx="238158" cy="191791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4F5817B-0571-4548-989A-B37924FC8263}"/>
              </a:ext>
            </a:extLst>
          </p:cNvPr>
          <p:cNvCxnSpPr>
            <a:cxnSpLocks/>
          </p:cNvCxnSpPr>
          <p:nvPr/>
        </p:nvCxnSpPr>
        <p:spPr>
          <a:xfrm>
            <a:off x="5957354" y="2753914"/>
            <a:ext cx="27606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EB517-8E30-4B0D-AB79-F660A1046E6D}"/>
              </a:ext>
            </a:extLst>
          </p:cNvPr>
          <p:cNvGrpSpPr/>
          <p:nvPr/>
        </p:nvGrpSpPr>
        <p:grpSpPr>
          <a:xfrm>
            <a:off x="4010378" y="3335451"/>
            <a:ext cx="2458895" cy="1808049"/>
            <a:chOff x="2998930" y="3704783"/>
            <a:chExt cx="2686648" cy="1438717"/>
          </a:xfrm>
        </p:grpSpPr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FE5CB826-C83A-4863-A255-4C2C516A4155}"/>
                </a:ext>
              </a:extLst>
            </p:cNvPr>
            <p:cNvSpPr/>
            <p:nvPr/>
          </p:nvSpPr>
          <p:spPr>
            <a:xfrm>
              <a:off x="4341240" y="3704783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22B90187-7C94-4F1D-89D8-6ECC45AC1F87}"/>
                </a:ext>
              </a:extLst>
            </p:cNvPr>
            <p:cNvSpPr/>
            <p:nvPr/>
          </p:nvSpPr>
          <p:spPr>
            <a:xfrm flipH="1">
              <a:off x="2998930" y="3704792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D062049-B511-44CF-A554-C375530108EA}"/>
              </a:ext>
            </a:extLst>
          </p:cNvPr>
          <p:cNvSpPr>
            <a:spLocks/>
          </p:cNvSpPr>
          <p:nvPr/>
        </p:nvSpPr>
        <p:spPr bwMode="auto">
          <a:xfrm>
            <a:off x="4364251" y="0"/>
            <a:ext cx="1512000" cy="2571750"/>
          </a:xfrm>
          <a:custGeom>
            <a:avLst/>
            <a:gdLst>
              <a:gd name="connsiteX0" fmla="*/ 0 w 1802681"/>
              <a:gd name="connsiteY0" fmla="*/ 0 h 2150834"/>
              <a:gd name="connsiteX1" fmla="*/ 1306663 w 1802681"/>
              <a:gd name="connsiteY1" fmla="*/ 0 h 2150834"/>
              <a:gd name="connsiteX2" fmla="*/ 1802681 w 1802681"/>
              <a:gd name="connsiteY2" fmla="*/ 944806 h 2150834"/>
              <a:gd name="connsiteX3" fmla="*/ 1130637 w 1802681"/>
              <a:gd name="connsiteY3" fmla="*/ 2150834 h 2150834"/>
              <a:gd name="connsiteX4" fmla="*/ 0 w 1802681"/>
              <a:gd name="connsiteY4" fmla="*/ 0 h 215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2681" h="2150834">
                <a:moveTo>
                  <a:pt x="0" y="0"/>
                </a:moveTo>
                <a:lnTo>
                  <a:pt x="1306663" y="0"/>
                </a:lnTo>
                <a:lnTo>
                  <a:pt x="1802681" y="944806"/>
                </a:lnTo>
                <a:lnTo>
                  <a:pt x="1130637" y="215083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4680EB8-03E2-4C90-89C8-0F7C0BED853C}"/>
              </a:ext>
            </a:extLst>
          </p:cNvPr>
          <p:cNvSpPr>
            <a:spLocks/>
          </p:cNvSpPr>
          <p:nvPr/>
        </p:nvSpPr>
        <p:spPr bwMode="auto">
          <a:xfrm>
            <a:off x="4286100" y="1525378"/>
            <a:ext cx="1671254" cy="3619134"/>
          </a:xfrm>
          <a:custGeom>
            <a:avLst/>
            <a:gdLst>
              <a:gd name="connsiteX0" fmla="*/ 1799392 w 2095999"/>
              <a:gd name="connsiteY0" fmla="*/ 0 h 3229132"/>
              <a:gd name="connsiteX1" fmla="*/ 2095999 w 2095999"/>
              <a:gd name="connsiteY1" fmla="*/ 564240 h 3229132"/>
              <a:gd name="connsiteX2" fmla="*/ 611023 w 2095999"/>
              <a:gd name="connsiteY2" fmla="*/ 3229132 h 3229132"/>
              <a:gd name="connsiteX3" fmla="*/ 0 w 2095999"/>
              <a:gd name="connsiteY3" fmla="*/ 3229132 h 32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999" h="3229132">
                <a:moveTo>
                  <a:pt x="1799392" y="0"/>
                </a:moveTo>
                <a:lnTo>
                  <a:pt x="2095999" y="564240"/>
                </a:lnTo>
                <a:lnTo>
                  <a:pt x="611023" y="3229132"/>
                </a:lnTo>
                <a:lnTo>
                  <a:pt x="0" y="3229132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F4F1FCB-91DB-48AD-B918-19A595A714D2}"/>
              </a:ext>
            </a:extLst>
          </p:cNvPr>
          <p:cNvSpPr>
            <a:spLocks/>
          </p:cNvSpPr>
          <p:nvPr/>
        </p:nvSpPr>
        <p:spPr bwMode="auto">
          <a:xfrm>
            <a:off x="3827263" y="504825"/>
            <a:ext cx="2048988" cy="4638676"/>
          </a:xfrm>
          <a:custGeom>
            <a:avLst/>
            <a:gdLst>
              <a:gd name="connsiteX0" fmla="*/ 1667624 w 2636078"/>
              <a:gd name="connsiteY0" fmla="*/ 1206028 h 4198694"/>
              <a:gd name="connsiteX1" fmla="*/ 1964231 w 2636078"/>
              <a:gd name="connsiteY1" fmla="*/ 1770268 h 4198694"/>
              <a:gd name="connsiteX2" fmla="*/ 611023 w 2636078"/>
              <a:gd name="connsiteY2" fmla="*/ 4198694 h 4198694"/>
              <a:gd name="connsiteX3" fmla="*/ 0 w 2636078"/>
              <a:gd name="connsiteY3" fmla="*/ 4198694 h 4198694"/>
              <a:gd name="connsiteX4" fmla="*/ 2339669 w 2636078"/>
              <a:gd name="connsiteY4" fmla="*/ 0 h 4198694"/>
              <a:gd name="connsiteX5" fmla="*/ 2636078 w 2636078"/>
              <a:gd name="connsiteY5" fmla="*/ 564594 h 4198694"/>
              <a:gd name="connsiteX6" fmla="*/ 1964232 w 2636078"/>
              <a:gd name="connsiteY6" fmla="*/ 1770268 h 4198694"/>
              <a:gd name="connsiteX7" fmla="*/ 1667625 w 2636078"/>
              <a:gd name="connsiteY7" fmla="*/ 1206028 h 41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078" h="4198694">
                <a:moveTo>
                  <a:pt x="1667624" y="1206028"/>
                </a:moveTo>
                <a:lnTo>
                  <a:pt x="1964231" y="1770268"/>
                </a:lnTo>
                <a:lnTo>
                  <a:pt x="611023" y="4198694"/>
                </a:lnTo>
                <a:lnTo>
                  <a:pt x="0" y="4198694"/>
                </a:lnTo>
                <a:close/>
                <a:moveTo>
                  <a:pt x="2339669" y="0"/>
                </a:moveTo>
                <a:lnTo>
                  <a:pt x="2636078" y="564594"/>
                </a:lnTo>
                <a:lnTo>
                  <a:pt x="1964232" y="1770268"/>
                </a:lnTo>
                <a:lnTo>
                  <a:pt x="1667625" y="1206028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79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语言修养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915837" y="2249585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二、语言修养的影响因素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915837" y="1233794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一、语言修养的概述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FAABF0-71AC-A4D0-E671-BEA641BFC9C0}"/>
              </a:ext>
            </a:extLst>
          </p:cNvPr>
          <p:cNvSpPr/>
          <p:nvPr/>
        </p:nvSpPr>
        <p:spPr>
          <a:xfrm>
            <a:off x="915837" y="1593645"/>
            <a:ext cx="7322045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（一）语言及语言的作用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（二）语言修养</a:t>
            </a:r>
            <a:endParaRPr lang="en-US" altLang="zh-CN" sz="1800" kern="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97256" y="2619148"/>
            <a:ext cx="7322045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（一）思维与语言表达能力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（二）文学与语言修养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文学作品是学习语言的宝库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文学作品可以提升个人的素质和修养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（三）人格和语言风格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（四）普通话与语言修养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24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语言修养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6" y="1302754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三、老年服务工作中语言修养的塑造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97256" y="1702864"/>
            <a:ext cx="7322045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（一）老年服务工作中自身修养和综合素质的提升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理论修养 人文学科、老年学、心理学、老年康复和护理、社会学等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思想道德修养 文明礼貌、尊老爱幼、乐于奉献、诚实守信等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（二）老年服务工作中语言沟通能力的培养训练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善于学习，注重积累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总结经验，掌握技巧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讲究方法，综合训练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97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倾听与表达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2671" y="1256998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一、倾听的概念和作用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20115" y="1627254"/>
            <a:ext cx="7322045" cy="16758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（一）倾听的概念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（二）倾听的作用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激发谈话欲望，促进沟通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倾听可以回去重要信息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倾听有利于问题的解决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6F61ED-018F-2854-DF48-126E9494FE81}"/>
              </a:ext>
            </a:extLst>
          </p:cNvPr>
          <p:cNvSpPr txBox="1"/>
          <p:nvPr/>
        </p:nvSpPr>
        <p:spPr>
          <a:xfrm>
            <a:off x="892671" y="2902987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二、倾听的过程和层次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817F982-7357-BC44-43B2-808999E90348}"/>
              </a:ext>
            </a:extLst>
          </p:cNvPr>
          <p:cNvSpPr/>
          <p:nvPr/>
        </p:nvSpPr>
        <p:spPr>
          <a:xfrm>
            <a:off x="883565" y="3248688"/>
            <a:ext cx="7322045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（一）倾听的过程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预测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接收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选择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4.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理解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5.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内化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6.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评价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（二）倾听的层次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听而不闻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敷衍了事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选择地听   专注地听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有同理心地听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6E3CDABC-48F3-7D1B-7C17-7439E6FCEE9D}"/>
              </a:ext>
            </a:extLst>
          </p:cNvPr>
          <p:cNvSpPr/>
          <p:nvPr/>
        </p:nvSpPr>
        <p:spPr>
          <a:xfrm>
            <a:off x="2083324" y="4352497"/>
            <a:ext cx="207389" cy="149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D998397D-F968-13AB-88A0-DE4A15074791}"/>
              </a:ext>
            </a:extLst>
          </p:cNvPr>
          <p:cNvSpPr/>
          <p:nvPr/>
        </p:nvSpPr>
        <p:spPr>
          <a:xfrm>
            <a:off x="3264808" y="4339478"/>
            <a:ext cx="207389" cy="149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DA4B6693-C6F1-7879-3690-761F88A90416}"/>
              </a:ext>
            </a:extLst>
          </p:cNvPr>
          <p:cNvSpPr/>
          <p:nvPr/>
        </p:nvSpPr>
        <p:spPr>
          <a:xfrm>
            <a:off x="4373748" y="4335308"/>
            <a:ext cx="207389" cy="149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B44B00ED-088B-71F0-332B-8617677250FF}"/>
              </a:ext>
            </a:extLst>
          </p:cNvPr>
          <p:cNvSpPr/>
          <p:nvPr/>
        </p:nvSpPr>
        <p:spPr>
          <a:xfrm>
            <a:off x="5555232" y="4341876"/>
            <a:ext cx="207389" cy="149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27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认知老年服务礼仪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2149934" y="2048433"/>
            <a:ext cx="5208945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（一）服务礼仪的含义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（二）老年服务礼仪的含义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（三）老年服务礼仪的特点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规范性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操作性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限定性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（四）老年服务礼仪的原则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尊重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真诚  </a:t>
            </a:r>
            <a:r>
              <a:rPr lang="en-US" altLang="zh-CN" sz="1800" kern="0" dirty="0"/>
              <a:t>3.</a:t>
            </a:r>
            <a:r>
              <a:rPr lang="zh-CN" altLang="en-US" sz="1800" kern="0" dirty="0"/>
              <a:t>宽容  </a:t>
            </a:r>
            <a:r>
              <a:rPr lang="en-US" altLang="zh-CN" sz="1800" kern="0" dirty="0"/>
              <a:t>4.</a:t>
            </a:r>
            <a:r>
              <a:rPr lang="zh-CN" altLang="en-US" sz="1800" kern="0" dirty="0"/>
              <a:t>自律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kern="0" dirty="0">
                <a:sym typeface="+mn-ea"/>
              </a:rPr>
              <a:t>5</a:t>
            </a:r>
            <a:r>
              <a:rPr lang="en-US" altLang="zh-CN" sz="1800" dirty="0">
                <a:sym typeface="+mn-ea"/>
              </a:rPr>
              <a:t>.</a:t>
            </a:r>
            <a:r>
              <a:rPr lang="zh-CN" altLang="en-US" sz="1800" dirty="0">
                <a:sym typeface="+mn-ea"/>
              </a:rPr>
              <a:t>从俗  </a:t>
            </a:r>
            <a:r>
              <a:rPr lang="en-US" altLang="zh-CN" sz="1800" kern="0" dirty="0"/>
              <a:t>6.</a:t>
            </a:r>
            <a:r>
              <a:rPr lang="zh-CN" altLang="en-US" sz="1800" kern="0" dirty="0"/>
              <a:t>适度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2149934" y="1489210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二、什么是老年服务礼仪</a:t>
            </a:r>
          </a:p>
        </p:txBody>
      </p:sp>
    </p:spTree>
    <p:extLst>
      <p:ext uri="{BB962C8B-B14F-4D97-AF65-F5344CB8AC3E}">
        <p14:creationId xmlns:p14="http://schemas.microsoft.com/office/powerpoint/2010/main" val="13252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倾听与表达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6" y="13968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三、倾听的技巧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01839" y="1903798"/>
            <a:ext cx="7322045" cy="33378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（一）培养倾听的兴趣和习惯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（二）设身处地理解言说者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（三）及时地给与反馈或回应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非言语性反馈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言语性反馈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（四）适时适度的提问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提问的内容和数量要适当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语速和语气要适度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方式要适宜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（五）抑制反驳的念头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倾听与表达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6" y="13968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四、表达的技巧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01839" y="1903798"/>
            <a:ext cx="7322045" cy="30054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（一）选择适合老年人的表达方式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放慢语速，说话简明易懂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坐在容易和老年人交谈的位置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3.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创造使人心情平静的谈话环境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（二）选择恰当的话题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聊他们的青春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灵活运用家乡的话题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避免可能“有风险”的话题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（四）巧妙结束话题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1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赞美与批评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一、赞美的一般原则和技巧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10977" y="1701763"/>
            <a:ext cx="7322045" cy="16758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（一）原则    真诚、适度、适时、具体化、差异化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（二）技巧   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赞美对方最看重的地方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在背后赞美他人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借他人之口，间接赞美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4.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使用反语，明贬实褒  </a:t>
            </a: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5.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巧妙利用对比赞美  </a:t>
            </a: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6.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遇物加价，逢人减岁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90D51D-6D7B-EB85-09C4-8D893DA08BEC}"/>
              </a:ext>
            </a:extLst>
          </p:cNvPr>
          <p:cNvSpPr txBox="1"/>
          <p:nvPr/>
        </p:nvSpPr>
        <p:spPr>
          <a:xfrm>
            <a:off x="892703" y="3064673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二、赞美的注意事项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224046A-1A88-56B3-43C6-AEAA65758B11}"/>
              </a:ext>
            </a:extLst>
          </p:cNvPr>
          <p:cNvSpPr/>
          <p:nvPr/>
        </p:nvSpPr>
        <p:spPr>
          <a:xfrm>
            <a:off x="943927" y="3477277"/>
            <a:ext cx="7322045" cy="16758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（一）尊重老年人，用心赞美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（二）创造向老年人表达感谢、赞美的机会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（三）不要胡乱夸奖老年人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0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赞美与批评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三、批评的一般原则和技巧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10977" y="1701763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（一）原则    实事求是、对事不对人、真诚宽容、适时适度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（二）方法和技巧   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批评前最好有铺垫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批评中表达方式要委婉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批评后提出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90D51D-6D7B-EB85-09C4-8D893DA08BEC}"/>
              </a:ext>
            </a:extLst>
          </p:cNvPr>
          <p:cNvSpPr txBox="1"/>
          <p:nvPr/>
        </p:nvSpPr>
        <p:spPr>
          <a:xfrm>
            <a:off x="899121" y="271031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四、批评的注意事项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224046A-1A88-56B3-43C6-AEAA65758B11}"/>
              </a:ext>
            </a:extLst>
          </p:cNvPr>
          <p:cNvSpPr/>
          <p:nvPr/>
        </p:nvSpPr>
        <p:spPr>
          <a:xfrm>
            <a:off x="943927" y="3096523"/>
            <a:ext cx="7322045" cy="16019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（一）一般注意事项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1.</a:t>
            </a:r>
            <a:r>
              <a:rPr lang="zh-CN" altLang="en-US" sz="1600" kern="0" dirty="0"/>
              <a:t>打人莫打脸，揭人莫揭短  </a:t>
            </a:r>
            <a:r>
              <a:rPr lang="en-US" altLang="zh-CN" sz="1600" kern="0" dirty="0"/>
              <a:t>2.</a:t>
            </a:r>
            <a:r>
              <a:rPr lang="zh-CN" altLang="en-US" sz="1600" kern="0" dirty="0"/>
              <a:t>批评他人前，先批自己  </a:t>
            </a:r>
            <a:r>
              <a:rPr lang="en-US" altLang="zh-CN" sz="1600" kern="0" dirty="0"/>
              <a:t>3.</a:t>
            </a:r>
            <a:r>
              <a:rPr lang="zh-CN" altLang="en-US" sz="1600" kern="0" dirty="0"/>
              <a:t>人前表扬，人后批</a:t>
            </a:r>
            <a:endParaRPr lang="en-US" altLang="zh-CN" sz="16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（二）批评老年人的注意事项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600" kern="0" dirty="0"/>
              <a:t>1.</a:t>
            </a:r>
            <a:r>
              <a:rPr lang="zh-CN" altLang="en-US" sz="1600" kern="0" dirty="0"/>
              <a:t>多接纳认可，少批评指责  </a:t>
            </a:r>
            <a:r>
              <a:rPr lang="en-US" altLang="zh-CN" sz="1600" kern="0" dirty="0"/>
              <a:t>2.</a:t>
            </a:r>
            <a:r>
              <a:rPr lang="zh-CN" altLang="en-US" sz="1600" kern="0" dirty="0"/>
              <a:t>根据与老年人的关系，决定批评的内容和形式</a:t>
            </a:r>
            <a:endParaRPr lang="en-US" altLang="zh-CN" sz="16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24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4 </a:t>
            </a:r>
            <a:r>
              <a:rPr lang="zh-CN" altLang="en-US" sz="1800" spc="100" dirty="0">
                <a:latin typeface="Arial"/>
                <a:ea typeface="微软雅黑"/>
              </a:rPr>
              <a:t>说服与拒绝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一、说服的概述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10977" y="1701763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（一）定义和阶段    服从</a:t>
            </a:r>
            <a:r>
              <a:rPr lang="en-US" altLang="zh-CN" sz="1800" kern="0" dirty="0"/>
              <a:t>—</a:t>
            </a:r>
            <a:r>
              <a:rPr lang="zh-CN" altLang="en-US" sz="1800" kern="0" dirty="0"/>
              <a:t>认同</a:t>
            </a:r>
            <a:r>
              <a:rPr lang="en-US" altLang="zh-CN" sz="1800" kern="0" dirty="0"/>
              <a:t>—</a:t>
            </a:r>
            <a:r>
              <a:rPr lang="zh-CN" altLang="en-US" sz="1800" kern="0" dirty="0"/>
              <a:t>内化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（二）影响说服效果的因素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说服者的因素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说服信息的因素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被说服者的因素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4.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情景因素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90D51D-6D7B-EB85-09C4-8D893DA08BEC}"/>
              </a:ext>
            </a:extLst>
          </p:cNvPr>
          <p:cNvSpPr txBox="1"/>
          <p:nvPr/>
        </p:nvSpPr>
        <p:spPr>
          <a:xfrm>
            <a:off x="859753" y="271280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二、说服的基本策略和技巧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224046A-1A88-56B3-43C6-AEAA65758B11}"/>
              </a:ext>
            </a:extLst>
          </p:cNvPr>
          <p:cNvSpPr/>
          <p:nvPr/>
        </p:nvSpPr>
        <p:spPr>
          <a:xfrm>
            <a:off x="892703" y="3112919"/>
            <a:ext cx="7322045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（一）培养感情，建立信任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（二）提前准备，增加了解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（三）认真倾听，获取信息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（四）委婉表达，情理兼容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424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4 </a:t>
            </a:r>
            <a:r>
              <a:rPr lang="zh-CN" altLang="en-US" sz="1800" spc="100" dirty="0">
                <a:latin typeface="Arial"/>
                <a:ea typeface="微软雅黑"/>
              </a:rPr>
              <a:t>说服与拒绝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2671" y="1256998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三、说服的注意事项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20115" y="1627254"/>
            <a:ext cx="732204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（一）少讲道理，多讲事例（二）语气说服不如认可（三）借助肢体语言，营造轻松氛围</a:t>
            </a:r>
            <a:endParaRPr lang="en-US" altLang="zh-CN" sz="1800" kern="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6F61ED-018F-2854-DF48-126E9494FE81}"/>
              </a:ext>
            </a:extLst>
          </p:cNvPr>
          <p:cNvSpPr txBox="1"/>
          <p:nvPr/>
        </p:nvSpPr>
        <p:spPr>
          <a:xfrm>
            <a:off x="883565" y="2265836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四、拒绝的一般原则和技巧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817F982-7357-BC44-43B2-808999E90348}"/>
              </a:ext>
            </a:extLst>
          </p:cNvPr>
          <p:cNvSpPr/>
          <p:nvPr/>
        </p:nvSpPr>
        <p:spPr>
          <a:xfrm>
            <a:off x="883565" y="2630967"/>
            <a:ext cx="7322045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（一）一般原则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态度真诚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内容明确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措辞委婉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4.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理由合情合理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（二）一般技巧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留有余地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转移话题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缓兵之计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4.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献计献策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5.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借用他人意思说不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755F1B-9BA1-3665-6CB4-DCFEE832ECF1}"/>
              </a:ext>
            </a:extLst>
          </p:cNvPr>
          <p:cNvSpPr txBox="1"/>
          <p:nvPr/>
        </p:nvSpPr>
        <p:spPr>
          <a:xfrm>
            <a:off x="865290" y="3896711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五、拒绝的注意事项</a:t>
            </a:r>
            <a:endParaRPr lang="en-US" altLang="zh-CN" sz="20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0DEAC3F-52D4-81C5-7825-A8BD9FD6DA16}"/>
              </a:ext>
            </a:extLst>
          </p:cNvPr>
          <p:cNvSpPr/>
          <p:nvPr/>
        </p:nvSpPr>
        <p:spPr>
          <a:xfrm>
            <a:off x="801110" y="4243049"/>
            <a:ext cx="732204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（一）委婉（二）禁止使用训斥、强迫等语言（三）区别对待</a:t>
            </a:r>
            <a:endParaRPr lang="en-US" altLang="zh-CN" sz="1800" kern="0" dirty="0"/>
          </a:p>
        </p:txBody>
      </p:sp>
    </p:spTree>
    <p:extLst>
      <p:ext uri="{BB962C8B-B14F-4D97-AF65-F5344CB8AC3E}">
        <p14:creationId xmlns:p14="http://schemas.microsoft.com/office/powerpoint/2010/main" val="72639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29AA51-1EFE-C68C-DAA8-00A947D8DA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r="4273" b="11241"/>
          <a:stretch/>
        </p:blipFill>
        <p:spPr>
          <a:xfrm>
            <a:off x="0" y="913915"/>
            <a:ext cx="5347169" cy="3315669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034A33B-114A-4CAA-8241-1C60E8338397}"/>
              </a:ext>
            </a:extLst>
          </p:cNvPr>
          <p:cNvSpPr/>
          <p:nvPr/>
        </p:nvSpPr>
        <p:spPr>
          <a:xfrm>
            <a:off x="5590488" y="1353197"/>
            <a:ext cx="3682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老年服务中的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非语言沟通技巧</a:t>
            </a:r>
          </a:p>
        </p:txBody>
      </p:sp>
      <p:sp>
        <p:nvSpPr>
          <p:cNvPr id="26" name="Freeform 3">
            <a:extLst>
              <a:ext uri="{FF2B5EF4-FFF2-40B4-BE49-F238E27FC236}">
                <a16:creationId xmlns:a16="http://schemas.microsoft.com/office/drawing/2014/main" id="{69A7934D-F921-46C3-A9DE-E13C49A56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42" y="2617190"/>
            <a:ext cx="238158" cy="191791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4F5817B-0571-4548-989A-B37924FC8263}"/>
              </a:ext>
            </a:extLst>
          </p:cNvPr>
          <p:cNvCxnSpPr>
            <a:cxnSpLocks/>
          </p:cNvCxnSpPr>
          <p:nvPr/>
        </p:nvCxnSpPr>
        <p:spPr>
          <a:xfrm>
            <a:off x="5957354" y="2753914"/>
            <a:ext cx="27606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EB517-8E30-4B0D-AB79-F660A1046E6D}"/>
              </a:ext>
            </a:extLst>
          </p:cNvPr>
          <p:cNvGrpSpPr/>
          <p:nvPr/>
        </p:nvGrpSpPr>
        <p:grpSpPr>
          <a:xfrm>
            <a:off x="4010378" y="3335451"/>
            <a:ext cx="2458895" cy="1808049"/>
            <a:chOff x="2998930" y="3704783"/>
            <a:chExt cx="2686648" cy="1438717"/>
          </a:xfrm>
        </p:grpSpPr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FE5CB826-C83A-4863-A255-4C2C516A4155}"/>
                </a:ext>
              </a:extLst>
            </p:cNvPr>
            <p:cNvSpPr/>
            <p:nvPr/>
          </p:nvSpPr>
          <p:spPr>
            <a:xfrm>
              <a:off x="4341240" y="3704783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22B90187-7C94-4F1D-89D8-6ECC45AC1F87}"/>
                </a:ext>
              </a:extLst>
            </p:cNvPr>
            <p:cNvSpPr/>
            <p:nvPr/>
          </p:nvSpPr>
          <p:spPr>
            <a:xfrm flipH="1">
              <a:off x="2998930" y="3704792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D062049-B511-44CF-A554-C375530108EA}"/>
              </a:ext>
            </a:extLst>
          </p:cNvPr>
          <p:cNvSpPr>
            <a:spLocks/>
          </p:cNvSpPr>
          <p:nvPr/>
        </p:nvSpPr>
        <p:spPr bwMode="auto">
          <a:xfrm>
            <a:off x="4364251" y="0"/>
            <a:ext cx="1512000" cy="2571750"/>
          </a:xfrm>
          <a:custGeom>
            <a:avLst/>
            <a:gdLst>
              <a:gd name="connsiteX0" fmla="*/ 0 w 1802681"/>
              <a:gd name="connsiteY0" fmla="*/ 0 h 2150834"/>
              <a:gd name="connsiteX1" fmla="*/ 1306663 w 1802681"/>
              <a:gd name="connsiteY1" fmla="*/ 0 h 2150834"/>
              <a:gd name="connsiteX2" fmla="*/ 1802681 w 1802681"/>
              <a:gd name="connsiteY2" fmla="*/ 944806 h 2150834"/>
              <a:gd name="connsiteX3" fmla="*/ 1130637 w 1802681"/>
              <a:gd name="connsiteY3" fmla="*/ 2150834 h 2150834"/>
              <a:gd name="connsiteX4" fmla="*/ 0 w 1802681"/>
              <a:gd name="connsiteY4" fmla="*/ 0 h 215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2681" h="2150834">
                <a:moveTo>
                  <a:pt x="0" y="0"/>
                </a:moveTo>
                <a:lnTo>
                  <a:pt x="1306663" y="0"/>
                </a:lnTo>
                <a:lnTo>
                  <a:pt x="1802681" y="944806"/>
                </a:lnTo>
                <a:lnTo>
                  <a:pt x="1130637" y="215083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4680EB8-03E2-4C90-89C8-0F7C0BED853C}"/>
              </a:ext>
            </a:extLst>
          </p:cNvPr>
          <p:cNvSpPr>
            <a:spLocks/>
          </p:cNvSpPr>
          <p:nvPr/>
        </p:nvSpPr>
        <p:spPr bwMode="auto">
          <a:xfrm>
            <a:off x="4286100" y="1525378"/>
            <a:ext cx="1671254" cy="3619134"/>
          </a:xfrm>
          <a:custGeom>
            <a:avLst/>
            <a:gdLst>
              <a:gd name="connsiteX0" fmla="*/ 1799392 w 2095999"/>
              <a:gd name="connsiteY0" fmla="*/ 0 h 3229132"/>
              <a:gd name="connsiteX1" fmla="*/ 2095999 w 2095999"/>
              <a:gd name="connsiteY1" fmla="*/ 564240 h 3229132"/>
              <a:gd name="connsiteX2" fmla="*/ 611023 w 2095999"/>
              <a:gd name="connsiteY2" fmla="*/ 3229132 h 3229132"/>
              <a:gd name="connsiteX3" fmla="*/ 0 w 2095999"/>
              <a:gd name="connsiteY3" fmla="*/ 3229132 h 32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999" h="3229132">
                <a:moveTo>
                  <a:pt x="1799392" y="0"/>
                </a:moveTo>
                <a:lnTo>
                  <a:pt x="2095999" y="564240"/>
                </a:lnTo>
                <a:lnTo>
                  <a:pt x="611023" y="3229132"/>
                </a:lnTo>
                <a:lnTo>
                  <a:pt x="0" y="3229132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F4F1FCB-91DB-48AD-B918-19A595A714D2}"/>
              </a:ext>
            </a:extLst>
          </p:cNvPr>
          <p:cNvSpPr>
            <a:spLocks/>
          </p:cNvSpPr>
          <p:nvPr/>
        </p:nvSpPr>
        <p:spPr bwMode="auto">
          <a:xfrm>
            <a:off x="3827263" y="504825"/>
            <a:ext cx="2048988" cy="4638676"/>
          </a:xfrm>
          <a:custGeom>
            <a:avLst/>
            <a:gdLst>
              <a:gd name="connsiteX0" fmla="*/ 1667624 w 2636078"/>
              <a:gd name="connsiteY0" fmla="*/ 1206028 h 4198694"/>
              <a:gd name="connsiteX1" fmla="*/ 1964231 w 2636078"/>
              <a:gd name="connsiteY1" fmla="*/ 1770268 h 4198694"/>
              <a:gd name="connsiteX2" fmla="*/ 611023 w 2636078"/>
              <a:gd name="connsiteY2" fmla="*/ 4198694 h 4198694"/>
              <a:gd name="connsiteX3" fmla="*/ 0 w 2636078"/>
              <a:gd name="connsiteY3" fmla="*/ 4198694 h 4198694"/>
              <a:gd name="connsiteX4" fmla="*/ 2339669 w 2636078"/>
              <a:gd name="connsiteY4" fmla="*/ 0 h 4198694"/>
              <a:gd name="connsiteX5" fmla="*/ 2636078 w 2636078"/>
              <a:gd name="connsiteY5" fmla="*/ 564594 h 4198694"/>
              <a:gd name="connsiteX6" fmla="*/ 1964232 w 2636078"/>
              <a:gd name="connsiteY6" fmla="*/ 1770268 h 4198694"/>
              <a:gd name="connsiteX7" fmla="*/ 1667625 w 2636078"/>
              <a:gd name="connsiteY7" fmla="*/ 1206028 h 41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078" h="4198694">
                <a:moveTo>
                  <a:pt x="1667624" y="1206028"/>
                </a:moveTo>
                <a:lnTo>
                  <a:pt x="1964231" y="1770268"/>
                </a:lnTo>
                <a:lnTo>
                  <a:pt x="611023" y="4198694"/>
                </a:lnTo>
                <a:lnTo>
                  <a:pt x="0" y="4198694"/>
                </a:lnTo>
                <a:close/>
                <a:moveTo>
                  <a:pt x="2339669" y="0"/>
                </a:moveTo>
                <a:lnTo>
                  <a:pt x="2636078" y="564594"/>
                </a:lnTo>
                <a:lnTo>
                  <a:pt x="1964232" y="1770268"/>
                </a:lnTo>
                <a:lnTo>
                  <a:pt x="1667625" y="1206028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16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66451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认识非语言沟通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4" y="1838841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二、非语言沟通的特征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897254" y="1355105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一、非语言沟通的含义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20777" y="2263640"/>
            <a:ext cx="732204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    普遍性、民族性、社会性、审美性、规范性、情境性</a:t>
            </a:r>
            <a:endParaRPr lang="en-US" altLang="zh-CN" sz="1800" kern="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8917EF-F0D0-4963-7F97-F0D6805F6A59}"/>
              </a:ext>
            </a:extLst>
          </p:cNvPr>
          <p:cNvSpPr txBox="1"/>
          <p:nvPr/>
        </p:nvSpPr>
        <p:spPr>
          <a:xfrm>
            <a:off x="897255" y="2661260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三、非语言沟通与语言沟通的区别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795BF45-837B-2BDF-A384-D2B57EB050A7}"/>
              </a:ext>
            </a:extLst>
          </p:cNvPr>
          <p:cNvSpPr/>
          <p:nvPr/>
        </p:nvSpPr>
        <p:spPr>
          <a:xfrm>
            <a:off x="820777" y="3094698"/>
            <a:ext cx="732204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    方式不同、作用不同、特点不同</a:t>
            </a:r>
            <a:endParaRPr lang="en-US" altLang="zh-CN" sz="1800" kern="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FDA5F0-7F2B-3467-D2F9-E77E966DA91B}"/>
              </a:ext>
            </a:extLst>
          </p:cNvPr>
          <p:cNvSpPr txBox="1"/>
          <p:nvPr/>
        </p:nvSpPr>
        <p:spPr>
          <a:xfrm>
            <a:off x="897256" y="3504488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四、非语言沟通的作用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C37F973-560E-6BCF-6750-91DADF38C798}"/>
              </a:ext>
            </a:extLst>
          </p:cNvPr>
          <p:cNvSpPr/>
          <p:nvPr/>
        </p:nvSpPr>
        <p:spPr>
          <a:xfrm>
            <a:off x="820777" y="3874385"/>
            <a:ext cx="732204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    表情达意、表达友善与鼓励、替代语言</a:t>
            </a:r>
            <a:endParaRPr lang="en-US" altLang="zh-CN" sz="1800" kern="0" dirty="0"/>
          </a:p>
        </p:txBody>
      </p:sp>
    </p:spTree>
    <p:extLst>
      <p:ext uri="{BB962C8B-B14F-4D97-AF65-F5344CB8AC3E}">
        <p14:creationId xmlns:p14="http://schemas.microsoft.com/office/powerpoint/2010/main" val="334009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930337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肢体语言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2" y="1798214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二、面部表情语言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FB0C3-5390-64D6-5275-3D7A69681C4B}"/>
              </a:ext>
            </a:extLst>
          </p:cNvPr>
          <p:cNvSpPr txBox="1"/>
          <p:nvPr/>
        </p:nvSpPr>
        <p:spPr>
          <a:xfrm>
            <a:off x="897254" y="1355105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一、头部语言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2941808" y="1896711"/>
            <a:ext cx="732204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    眼睛、嘴</a:t>
            </a:r>
            <a:endParaRPr lang="en-US" altLang="zh-CN" sz="1800" kern="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8917EF-F0D0-4963-7F97-F0D6805F6A59}"/>
              </a:ext>
            </a:extLst>
          </p:cNvPr>
          <p:cNvSpPr txBox="1"/>
          <p:nvPr/>
        </p:nvSpPr>
        <p:spPr>
          <a:xfrm>
            <a:off x="897253" y="2266505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三、手部语言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FDA5F0-7F2B-3467-D2F9-E77E966DA91B}"/>
              </a:ext>
            </a:extLst>
          </p:cNvPr>
          <p:cNvSpPr txBox="1"/>
          <p:nvPr/>
        </p:nvSpPr>
        <p:spPr>
          <a:xfrm>
            <a:off x="897252" y="2701852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四、腿部语言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5D8DFC-ED63-2EBA-EE81-75CB0178C59B}"/>
              </a:ext>
            </a:extLst>
          </p:cNvPr>
          <p:cNvSpPr txBox="1"/>
          <p:nvPr/>
        </p:nvSpPr>
        <p:spPr>
          <a:xfrm>
            <a:off x="897252" y="3120200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五、姿态语言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9A8C59D-88CA-E185-7981-A83D97E92279}"/>
              </a:ext>
            </a:extLst>
          </p:cNvPr>
          <p:cNvSpPr/>
          <p:nvPr/>
        </p:nvSpPr>
        <p:spPr>
          <a:xfrm>
            <a:off x="2453185" y="3153333"/>
            <a:ext cx="732204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    坐姿、站姿、姿态语言解析</a:t>
            </a:r>
            <a:endParaRPr lang="en-US" altLang="zh-CN" sz="1800" kern="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653F282-5C8D-70AD-324C-EA3C50F833C5}"/>
              </a:ext>
            </a:extLst>
          </p:cNvPr>
          <p:cNvSpPr txBox="1"/>
          <p:nvPr/>
        </p:nvSpPr>
        <p:spPr>
          <a:xfrm>
            <a:off x="897252" y="3486276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六、老年服务工作中肢体语言的使用技巧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2DE2DD2-685D-A82A-7CE8-3BCDCF0A0FB3}"/>
              </a:ext>
            </a:extLst>
          </p:cNvPr>
          <p:cNvSpPr/>
          <p:nvPr/>
        </p:nvSpPr>
        <p:spPr>
          <a:xfrm>
            <a:off x="801110" y="3899181"/>
            <a:ext cx="7322045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（一）注意仪表和举止（二）注意面部表情（三）注意目光接触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（四）注意自己的姿态语言 （五）适当适时的触摸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289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环境语言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一、空间语言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10977" y="1701763"/>
            <a:ext cx="7322045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（一）空间距离  </a:t>
            </a:r>
            <a:r>
              <a:rPr lang="zh-CN" altLang="en-US" sz="1600" kern="0" dirty="0"/>
              <a:t>划分、影响因素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（二）环境布置  </a:t>
            </a:r>
            <a:r>
              <a:rPr lang="zh-CN" altLang="en-US" sz="1600" kern="0" dirty="0"/>
              <a:t>布局、色彩、位置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（三）功能 </a:t>
            </a:r>
            <a:r>
              <a:rPr lang="zh-CN" altLang="en-US" sz="1600" kern="0" dirty="0"/>
              <a:t>显示关系、自我保护、形成规范、辅助表达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90D51D-6D7B-EB85-09C4-8D893DA08BEC}"/>
              </a:ext>
            </a:extLst>
          </p:cNvPr>
          <p:cNvSpPr txBox="1"/>
          <p:nvPr/>
        </p:nvSpPr>
        <p:spPr>
          <a:xfrm>
            <a:off x="859753" y="271280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二、时间语言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224046A-1A88-56B3-43C6-AEAA65758B11}"/>
              </a:ext>
            </a:extLst>
          </p:cNvPr>
          <p:cNvSpPr/>
          <p:nvPr/>
        </p:nvSpPr>
        <p:spPr>
          <a:xfrm>
            <a:off x="910976" y="3534335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（一）调节空间大小（二）注意人际距离（三）调节行为高度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（四）变换位移距离（五）创设良好的沟通环境（六）注意时间观念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5A9777-47DA-F07C-713C-1B2260B4CBC9}"/>
              </a:ext>
            </a:extLst>
          </p:cNvPr>
          <p:cNvSpPr txBox="1"/>
          <p:nvPr/>
        </p:nvSpPr>
        <p:spPr>
          <a:xfrm>
            <a:off x="868890" y="3100072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三、老年服务工作中环境语言的使用技巧</a:t>
            </a:r>
          </a:p>
        </p:txBody>
      </p:sp>
    </p:spTree>
    <p:extLst>
      <p:ext uri="{BB962C8B-B14F-4D97-AF65-F5344CB8AC3E}">
        <p14:creationId xmlns:p14="http://schemas.microsoft.com/office/powerpoint/2010/main" val="380894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认知老年服务礼仪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720458" y="2307028"/>
            <a:ext cx="4096226" cy="16758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（一）提高修养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（二）沟通情感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（三）协调关系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（四）塑造形象</a:t>
            </a:r>
          </a:p>
          <a:p>
            <a:pPr defTabSz="914400" fontAlgn="base">
              <a:spcBef>
                <a:spcPct val="20000"/>
              </a:spcBef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（五）规范行为</a:t>
            </a: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139896" y="1771261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三、老年服务礼仪有何作用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40E57E2-95D8-F469-42CF-9EA106626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430" y="1518104"/>
            <a:ext cx="3212870" cy="28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20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4 </a:t>
            </a:r>
            <a:r>
              <a:rPr lang="zh-CN" altLang="en-US" sz="1800" spc="100" dirty="0">
                <a:latin typeface="Arial"/>
                <a:ea typeface="微软雅黑"/>
              </a:rPr>
              <a:t>副语言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2704" y="1233794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一、副语言的内涵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10976" y="1928354"/>
            <a:ext cx="732204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  语调 、语速、轻重、停顿、延长、功能性发声</a:t>
            </a:r>
            <a:endParaRPr lang="en-US" altLang="zh-CN" sz="1800" kern="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90D51D-6D7B-EB85-09C4-8D893DA08BEC}"/>
              </a:ext>
            </a:extLst>
          </p:cNvPr>
          <p:cNvSpPr txBox="1"/>
          <p:nvPr/>
        </p:nvSpPr>
        <p:spPr>
          <a:xfrm>
            <a:off x="910976" y="1586780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二、副语言的类型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224046A-1A88-56B3-43C6-AEAA65758B11}"/>
              </a:ext>
            </a:extLst>
          </p:cNvPr>
          <p:cNvSpPr/>
          <p:nvPr/>
        </p:nvSpPr>
        <p:spPr>
          <a:xfrm>
            <a:off x="920115" y="2604214"/>
            <a:ext cx="7322045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（一）确定话语意义功能（二）伴随辅助功能（三）替代功能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（四）表示情态功能</a:t>
            </a:r>
            <a:endParaRPr lang="en-US" altLang="zh-CN" sz="1800" kern="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5A9777-47DA-F07C-713C-1B2260B4CBC9}"/>
              </a:ext>
            </a:extLst>
          </p:cNvPr>
          <p:cNvSpPr txBox="1"/>
          <p:nvPr/>
        </p:nvSpPr>
        <p:spPr>
          <a:xfrm>
            <a:off x="892703" y="2269441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三、副语言的交际功能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3A7901-BBD4-4C0F-A555-08C8C4B816ED}"/>
              </a:ext>
            </a:extLst>
          </p:cNvPr>
          <p:cNvSpPr txBox="1"/>
          <p:nvPr/>
        </p:nvSpPr>
        <p:spPr>
          <a:xfrm>
            <a:off x="883565" y="3212362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四、副语言在老年服务工作中的应用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606CDD-6339-6759-A0AC-9040C3D5D906}"/>
              </a:ext>
            </a:extLst>
          </p:cNvPr>
          <p:cNvSpPr/>
          <p:nvPr/>
        </p:nvSpPr>
        <p:spPr>
          <a:xfrm>
            <a:off x="938390" y="3610872"/>
            <a:ext cx="7322045" cy="9556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（一）把握发声韵律特征，选择合适的非语言形式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（二）正确使用功能性发声，避开语意模糊（三）恰当地运用“话轮转接”，避开沉默不语</a:t>
            </a:r>
            <a:endParaRPr lang="en-US" altLang="zh-CN" sz="1800" kern="0" dirty="0"/>
          </a:p>
        </p:txBody>
      </p:sp>
    </p:spTree>
    <p:extLst>
      <p:ext uri="{BB962C8B-B14F-4D97-AF65-F5344CB8AC3E}">
        <p14:creationId xmlns:p14="http://schemas.microsoft.com/office/powerpoint/2010/main" val="376006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4A8898-00AD-9771-E213-B1A691518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3139"/>
            <a:ext cx="5321672" cy="3623267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034A33B-114A-4CAA-8241-1C60E8338397}"/>
              </a:ext>
            </a:extLst>
          </p:cNvPr>
          <p:cNvSpPr/>
          <p:nvPr/>
        </p:nvSpPr>
        <p:spPr>
          <a:xfrm>
            <a:off x="5900840" y="1453122"/>
            <a:ext cx="3678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老年人照护沟通</a:t>
            </a:r>
          </a:p>
        </p:txBody>
      </p:sp>
      <p:sp>
        <p:nvSpPr>
          <p:cNvPr id="26" name="Freeform 3">
            <a:extLst>
              <a:ext uri="{FF2B5EF4-FFF2-40B4-BE49-F238E27FC236}">
                <a16:creationId xmlns:a16="http://schemas.microsoft.com/office/drawing/2014/main" id="{69A7934D-F921-46C3-A9DE-E13C49A56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9076" y="2458876"/>
            <a:ext cx="238158" cy="191791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4F5817B-0571-4548-989A-B37924FC8263}"/>
              </a:ext>
            </a:extLst>
          </p:cNvPr>
          <p:cNvCxnSpPr>
            <a:cxnSpLocks/>
          </p:cNvCxnSpPr>
          <p:nvPr/>
        </p:nvCxnSpPr>
        <p:spPr>
          <a:xfrm>
            <a:off x="5957354" y="2567489"/>
            <a:ext cx="27606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EB517-8E30-4B0D-AB79-F660A1046E6D}"/>
              </a:ext>
            </a:extLst>
          </p:cNvPr>
          <p:cNvGrpSpPr/>
          <p:nvPr/>
        </p:nvGrpSpPr>
        <p:grpSpPr>
          <a:xfrm>
            <a:off x="4010378" y="3335451"/>
            <a:ext cx="2458895" cy="1808049"/>
            <a:chOff x="2998930" y="3704783"/>
            <a:chExt cx="2686648" cy="1438717"/>
          </a:xfrm>
        </p:grpSpPr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FE5CB826-C83A-4863-A255-4C2C516A4155}"/>
                </a:ext>
              </a:extLst>
            </p:cNvPr>
            <p:cNvSpPr/>
            <p:nvPr/>
          </p:nvSpPr>
          <p:spPr>
            <a:xfrm>
              <a:off x="4341240" y="3704783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22B90187-7C94-4F1D-89D8-6ECC45AC1F87}"/>
                </a:ext>
              </a:extLst>
            </p:cNvPr>
            <p:cNvSpPr/>
            <p:nvPr/>
          </p:nvSpPr>
          <p:spPr>
            <a:xfrm flipH="1">
              <a:off x="2998930" y="3704792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D062049-B511-44CF-A554-C375530108EA}"/>
              </a:ext>
            </a:extLst>
          </p:cNvPr>
          <p:cNvSpPr>
            <a:spLocks/>
          </p:cNvSpPr>
          <p:nvPr/>
        </p:nvSpPr>
        <p:spPr bwMode="auto">
          <a:xfrm>
            <a:off x="4364251" y="0"/>
            <a:ext cx="1512000" cy="2571750"/>
          </a:xfrm>
          <a:custGeom>
            <a:avLst/>
            <a:gdLst>
              <a:gd name="connsiteX0" fmla="*/ 0 w 1802681"/>
              <a:gd name="connsiteY0" fmla="*/ 0 h 2150834"/>
              <a:gd name="connsiteX1" fmla="*/ 1306663 w 1802681"/>
              <a:gd name="connsiteY1" fmla="*/ 0 h 2150834"/>
              <a:gd name="connsiteX2" fmla="*/ 1802681 w 1802681"/>
              <a:gd name="connsiteY2" fmla="*/ 944806 h 2150834"/>
              <a:gd name="connsiteX3" fmla="*/ 1130637 w 1802681"/>
              <a:gd name="connsiteY3" fmla="*/ 2150834 h 2150834"/>
              <a:gd name="connsiteX4" fmla="*/ 0 w 1802681"/>
              <a:gd name="connsiteY4" fmla="*/ 0 h 215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2681" h="2150834">
                <a:moveTo>
                  <a:pt x="0" y="0"/>
                </a:moveTo>
                <a:lnTo>
                  <a:pt x="1306663" y="0"/>
                </a:lnTo>
                <a:lnTo>
                  <a:pt x="1802681" y="944806"/>
                </a:lnTo>
                <a:lnTo>
                  <a:pt x="1130637" y="215083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4680EB8-03E2-4C90-89C8-0F7C0BED853C}"/>
              </a:ext>
            </a:extLst>
          </p:cNvPr>
          <p:cNvSpPr>
            <a:spLocks/>
          </p:cNvSpPr>
          <p:nvPr/>
        </p:nvSpPr>
        <p:spPr bwMode="auto">
          <a:xfrm>
            <a:off x="4286100" y="1525378"/>
            <a:ext cx="1671254" cy="3619134"/>
          </a:xfrm>
          <a:custGeom>
            <a:avLst/>
            <a:gdLst>
              <a:gd name="connsiteX0" fmla="*/ 1799392 w 2095999"/>
              <a:gd name="connsiteY0" fmla="*/ 0 h 3229132"/>
              <a:gd name="connsiteX1" fmla="*/ 2095999 w 2095999"/>
              <a:gd name="connsiteY1" fmla="*/ 564240 h 3229132"/>
              <a:gd name="connsiteX2" fmla="*/ 611023 w 2095999"/>
              <a:gd name="connsiteY2" fmla="*/ 3229132 h 3229132"/>
              <a:gd name="connsiteX3" fmla="*/ 0 w 2095999"/>
              <a:gd name="connsiteY3" fmla="*/ 3229132 h 32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999" h="3229132">
                <a:moveTo>
                  <a:pt x="1799392" y="0"/>
                </a:moveTo>
                <a:lnTo>
                  <a:pt x="2095999" y="564240"/>
                </a:lnTo>
                <a:lnTo>
                  <a:pt x="611023" y="3229132"/>
                </a:lnTo>
                <a:lnTo>
                  <a:pt x="0" y="3229132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F4F1FCB-91DB-48AD-B918-19A595A714D2}"/>
              </a:ext>
            </a:extLst>
          </p:cNvPr>
          <p:cNvSpPr>
            <a:spLocks/>
          </p:cNvSpPr>
          <p:nvPr/>
        </p:nvSpPr>
        <p:spPr bwMode="auto">
          <a:xfrm>
            <a:off x="3827263" y="504825"/>
            <a:ext cx="2048988" cy="4638676"/>
          </a:xfrm>
          <a:custGeom>
            <a:avLst/>
            <a:gdLst>
              <a:gd name="connsiteX0" fmla="*/ 1667624 w 2636078"/>
              <a:gd name="connsiteY0" fmla="*/ 1206028 h 4198694"/>
              <a:gd name="connsiteX1" fmla="*/ 1964231 w 2636078"/>
              <a:gd name="connsiteY1" fmla="*/ 1770268 h 4198694"/>
              <a:gd name="connsiteX2" fmla="*/ 611023 w 2636078"/>
              <a:gd name="connsiteY2" fmla="*/ 4198694 h 4198694"/>
              <a:gd name="connsiteX3" fmla="*/ 0 w 2636078"/>
              <a:gd name="connsiteY3" fmla="*/ 4198694 h 4198694"/>
              <a:gd name="connsiteX4" fmla="*/ 2339669 w 2636078"/>
              <a:gd name="connsiteY4" fmla="*/ 0 h 4198694"/>
              <a:gd name="connsiteX5" fmla="*/ 2636078 w 2636078"/>
              <a:gd name="connsiteY5" fmla="*/ 564594 h 4198694"/>
              <a:gd name="connsiteX6" fmla="*/ 1964232 w 2636078"/>
              <a:gd name="connsiteY6" fmla="*/ 1770268 h 4198694"/>
              <a:gd name="connsiteX7" fmla="*/ 1667625 w 2636078"/>
              <a:gd name="connsiteY7" fmla="*/ 1206028 h 41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078" h="4198694">
                <a:moveTo>
                  <a:pt x="1667624" y="1206028"/>
                </a:moveTo>
                <a:lnTo>
                  <a:pt x="1964231" y="1770268"/>
                </a:lnTo>
                <a:lnTo>
                  <a:pt x="611023" y="4198694"/>
                </a:lnTo>
                <a:lnTo>
                  <a:pt x="0" y="4198694"/>
                </a:lnTo>
                <a:close/>
                <a:moveTo>
                  <a:pt x="2339669" y="0"/>
                </a:moveTo>
                <a:lnTo>
                  <a:pt x="2636078" y="564594"/>
                </a:lnTo>
                <a:lnTo>
                  <a:pt x="1964232" y="1770268"/>
                </a:lnTo>
                <a:lnTo>
                  <a:pt x="1667625" y="1206028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13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15182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老年人的治疗性沟通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一、基本概念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43927" y="1830957"/>
            <a:ext cx="7322045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（一）概念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（二）目的和意义  </a:t>
            </a:r>
            <a:r>
              <a:rPr lang="zh-CN" altLang="en-US" sz="1600" kern="0" dirty="0"/>
              <a:t>护患关系、收集资料、互动和沟通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（三）原则 </a:t>
            </a:r>
            <a:r>
              <a:rPr lang="zh-CN" altLang="en-US" sz="1600" kern="0" dirty="0"/>
              <a:t>伦理性、保护性、目的性、整体性、个体性、循证性</a:t>
            </a:r>
            <a:endParaRPr lang="en-US" altLang="zh-CN" sz="16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（四）影响因素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医疗人力资源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信任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沟通技能与认知 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4.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老年人生理、心理及疾病      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</a:t>
            </a: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5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老年人家属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1888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15182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老年人的治疗性沟通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一、老年人治疗性沟通的工作流程和技能要点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43927" y="1830957"/>
            <a:ext cx="7322045" cy="30054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（一）工作流程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（二）特殊场景下的照护治疗性沟通要点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老年人愤怒时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老年人哭泣时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老年人不合作时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4.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老年人抑郁时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</a:t>
            </a: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5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.</a:t>
            </a:r>
            <a:r>
              <a:rPr lang="zh-CN" altLang="en-US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老年人病情严重时</a:t>
            </a:r>
            <a:endParaRPr lang="en-US" altLang="zh-CN" sz="1800" dirty="0">
              <a:solidFill>
                <a:prstClr val="black"/>
              </a:solidFill>
              <a:latin typeface="Arial"/>
              <a:ea typeface="黑体" panose="02010609060101010101" pitchFamily="49" charset="-122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6.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对感知有缺陷的老年人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3782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15182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与失智老年人的沟通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一、基础常识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10977" y="1701763"/>
            <a:ext cx="7322045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（一）失智老年人的概念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（二）理解失智老年人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（三）失智症各阶段的沟通障碍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90D51D-6D7B-EB85-09C4-8D893DA08BEC}"/>
              </a:ext>
            </a:extLst>
          </p:cNvPr>
          <p:cNvSpPr txBox="1"/>
          <p:nvPr/>
        </p:nvSpPr>
        <p:spPr>
          <a:xfrm>
            <a:off x="859753" y="271280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二、沟通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224046A-1A88-56B3-43C6-AEAA65758B11}"/>
              </a:ext>
            </a:extLst>
          </p:cNvPr>
          <p:cNvSpPr/>
          <p:nvPr/>
        </p:nvSpPr>
        <p:spPr>
          <a:xfrm>
            <a:off x="859753" y="3112919"/>
            <a:ext cx="7322045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（一）技巧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1.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态度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2.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共情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3.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利用你对他的了解去理解他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02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15182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与失智老年人的沟通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224046A-1A88-56B3-43C6-AEAA65758B11}"/>
              </a:ext>
            </a:extLst>
          </p:cNvPr>
          <p:cNvSpPr/>
          <p:nvPr/>
        </p:nvSpPr>
        <p:spPr>
          <a:xfrm>
            <a:off x="897256" y="1262084"/>
            <a:ext cx="7322045" cy="36702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4.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赞同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5.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抱有希望，表达爱意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6.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保证你可以被听到和看到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7.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不要太计较他对你不留情面的评价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8.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利用他重复的话进行沟通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9.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利用食物唤醒记忆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10.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面对失去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11.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使用有意义的照片沟通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12.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用唱歌和音乐来交流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13.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设置相同的情境唤起记忆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247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15182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与失智老年人的沟通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224046A-1A88-56B3-43C6-AEAA65758B11}"/>
              </a:ext>
            </a:extLst>
          </p:cNvPr>
          <p:cNvSpPr/>
          <p:nvPr/>
        </p:nvSpPr>
        <p:spPr>
          <a:xfrm>
            <a:off x="920115" y="1262084"/>
            <a:ext cx="7322045" cy="23406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14.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让他做力所能及的事情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15.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坚持努力并保持尊重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16.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避免正面冲突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17.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利用妄想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18.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充分利用他还拥有的社交能力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19.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做好他不认识你的准备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    20.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不要低估离别的感受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6D9D145-B381-4E7E-D2BB-805992D36053}"/>
              </a:ext>
            </a:extLst>
          </p:cNvPr>
          <p:cNvSpPr/>
          <p:nvPr/>
        </p:nvSpPr>
        <p:spPr>
          <a:xfrm>
            <a:off x="920115" y="3691331"/>
            <a:ext cx="7322045" cy="14111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2000" kern="0" dirty="0"/>
              <a:t>（二）沟通要求</a:t>
            </a:r>
            <a:endParaRPr lang="en-US" altLang="zh-CN" sz="20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2000" kern="0" dirty="0"/>
              <a:t>（三）合作方法</a:t>
            </a:r>
            <a:endParaRPr lang="en-US" altLang="zh-CN" sz="20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08523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与临终老年人的沟通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一、认识死亡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10977" y="1701763"/>
            <a:ext cx="7322045" cy="1343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（一）死亡观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（二）老年人对待死亡的心理类型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（三）死亡教育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90D51D-6D7B-EB85-09C4-8D893DA08BEC}"/>
              </a:ext>
            </a:extLst>
          </p:cNvPr>
          <p:cNvSpPr txBox="1"/>
          <p:nvPr/>
        </p:nvSpPr>
        <p:spPr>
          <a:xfrm>
            <a:off x="859753" y="271280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二、了解临终老年人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224046A-1A88-56B3-43C6-AEAA65758B11}"/>
              </a:ext>
            </a:extLst>
          </p:cNvPr>
          <p:cNvSpPr/>
          <p:nvPr/>
        </p:nvSpPr>
        <p:spPr>
          <a:xfrm>
            <a:off x="859753" y="3112919"/>
            <a:ext cx="7322045" cy="16758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（一）临终老年人的敏感话题及其心理反应阶段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拒绝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—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愤怒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—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挣扎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—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沮丧</a:t>
            </a:r>
            <a:r>
              <a:rPr lang="en-US" altLang="zh-CN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—</a:t>
            </a:r>
            <a:r>
              <a:rPr lang="zh-CN" altLang="en-US" sz="1800" kern="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接收</a:t>
            </a:r>
            <a:endParaRPr lang="en-US" altLang="zh-CN" sz="1800" kern="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（二）临终老年人的语言和非语言行为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1.</a:t>
            </a:r>
            <a:r>
              <a:rPr lang="zh-CN" altLang="en-US" sz="1800" kern="0" dirty="0"/>
              <a:t>语言特点  </a:t>
            </a:r>
            <a:r>
              <a:rPr lang="en-US" altLang="zh-CN" sz="1800" kern="0" dirty="0"/>
              <a:t>2.</a:t>
            </a:r>
            <a:r>
              <a:rPr lang="zh-CN" altLang="en-US" sz="1800" kern="0" dirty="0"/>
              <a:t>非语言行为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980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与临终老年人的沟通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一、与临终老年人的沟通要素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97255" y="1656226"/>
            <a:ext cx="7322045" cy="33378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（一）沟通策略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1.</a:t>
            </a:r>
            <a:r>
              <a:rPr lang="zh-CN" altLang="en-US" sz="1800" kern="0" dirty="0"/>
              <a:t>充分理解并耐心、平静地对待临终老年人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2.</a:t>
            </a:r>
            <a:r>
              <a:rPr lang="zh-CN" altLang="en-US" sz="1800" kern="0" dirty="0"/>
              <a:t>根据临终老年人所处的心理阶段采取不同沟通策略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3.</a:t>
            </a:r>
            <a:r>
              <a:rPr lang="zh-CN" altLang="en-US" sz="1800" kern="0" dirty="0"/>
              <a:t>尊重临终老年人的人格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4.</a:t>
            </a:r>
            <a:r>
              <a:rPr lang="zh-CN" altLang="en-US" sz="1800" kern="0" dirty="0"/>
              <a:t>尊重临终老年人的权利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5.</a:t>
            </a:r>
            <a:r>
              <a:rPr lang="zh-CN" altLang="en-US" sz="1800" kern="0" dirty="0"/>
              <a:t>抚慰家属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（二）基本原则  </a:t>
            </a:r>
            <a:r>
              <a:rPr lang="zh-CN" altLang="en-US" sz="1600" kern="0" dirty="0"/>
              <a:t>倾听、尊重、同理心、积极关注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（三）沟通技能要点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</a:t>
            </a:r>
            <a:r>
              <a:rPr lang="zh-CN" altLang="en-US" sz="1600" kern="0" dirty="0"/>
              <a:t>告知实情、爱与接纳、坦诚地正视恐惧与慌张 协助完成心愿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082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3 </a:t>
            </a:r>
            <a:r>
              <a:rPr lang="zh-CN" altLang="en-US" sz="1800" spc="100" dirty="0">
                <a:latin typeface="Arial"/>
                <a:ea typeface="微软雅黑"/>
              </a:rPr>
              <a:t>与临终老年人的沟通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97256" y="1264271"/>
            <a:ext cx="7322045" cy="36702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（四）基本步骤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1.</a:t>
            </a:r>
            <a:r>
              <a:rPr lang="zh-CN" altLang="en-US" sz="1800" kern="0" dirty="0"/>
              <a:t>建立良好的沟通关系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2.</a:t>
            </a:r>
            <a:r>
              <a:rPr lang="zh-CN" altLang="en-US" sz="1800" kern="0" dirty="0"/>
              <a:t>倾听临终老年人的心理需求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3.</a:t>
            </a:r>
            <a:r>
              <a:rPr lang="zh-CN" altLang="en-US" sz="1800" kern="0" dirty="0"/>
              <a:t>合理表达对临终老年人的劝告和慰藉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（五）对临终老年人进行心理疏导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1.</a:t>
            </a:r>
            <a:r>
              <a:rPr lang="zh-CN" altLang="en-US" sz="1800" kern="0" dirty="0"/>
              <a:t>拒绝阶段的老年人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2.</a:t>
            </a:r>
            <a:r>
              <a:rPr lang="zh-CN" altLang="en-US" sz="1800" kern="0" dirty="0"/>
              <a:t>愤怒阶段的老年人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3.</a:t>
            </a:r>
            <a:r>
              <a:rPr lang="zh-CN" altLang="en-US" sz="1800" kern="0" dirty="0"/>
              <a:t>挣扎阶段的老年人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4.</a:t>
            </a:r>
            <a:r>
              <a:rPr lang="zh-CN" altLang="en-US" sz="1800" kern="0" dirty="0"/>
              <a:t>沮丧阶段的老年人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5.</a:t>
            </a:r>
            <a:r>
              <a:rPr lang="zh-CN" altLang="en-US" sz="1800" kern="0" dirty="0"/>
              <a:t>接受阶段的老年人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292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认知老年服务礼仪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2809811" y="2588836"/>
            <a:ext cx="5208945" cy="16758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（一）提高认识，用心学习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（二）锤炼技能，勤于实践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（三）小处入手，强化细节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2737693" y="1877888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四、如何学习老年服务礼仪</a:t>
            </a:r>
          </a:p>
        </p:txBody>
      </p:sp>
    </p:spTree>
    <p:extLst>
      <p:ext uri="{BB962C8B-B14F-4D97-AF65-F5344CB8AC3E}">
        <p14:creationId xmlns:p14="http://schemas.microsoft.com/office/powerpoint/2010/main" val="7973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4 </a:t>
            </a:r>
            <a:r>
              <a:rPr lang="zh-CN" altLang="en-US" sz="1800" spc="100" dirty="0">
                <a:latin typeface="Arial"/>
                <a:ea typeface="微软雅黑"/>
              </a:rPr>
              <a:t>与老年人家属的沟通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2083866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二、与老年人家属的应用情境和沟通方法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97256" y="1727377"/>
            <a:ext cx="732204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（一）提问（二）倾听（三）反应（四）抚慰</a:t>
            </a:r>
            <a:endParaRPr lang="en-US" altLang="zh-CN" sz="1800" kern="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48FDD0-FA59-364B-3F83-84124B5E38C4}"/>
              </a:ext>
            </a:extLst>
          </p:cNvPr>
          <p:cNvSpPr txBox="1"/>
          <p:nvPr/>
        </p:nvSpPr>
        <p:spPr>
          <a:xfrm>
            <a:off x="897256" y="1329380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一、基本原则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DA73BF1-EB30-7140-298E-3FD3B23EBBCE}"/>
              </a:ext>
            </a:extLst>
          </p:cNvPr>
          <p:cNvSpPr/>
          <p:nvPr/>
        </p:nvSpPr>
        <p:spPr>
          <a:xfrm>
            <a:off x="897255" y="2521125"/>
            <a:ext cx="7322045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（一）应用情境 咨询接待</a:t>
            </a:r>
            <a:r>
              <a:rPr lang="en-US" altLang="zh-CN" sz="1800" kern="0" dirty="0"/>
              <a:t>—</a:t>
            </a:r>
            <a:r>
              <a:rPr lang="zh-CN" altLang="en-US" sz="1800" kern="0" dirty="0"/>
              <a:t>入院沟通</a:t>
            </a:r>
            <a:r>
              <a:rPr lang="en-US" altLang="zh-CN" sz="1800" kern="0" dirty="0"/>
              <a:t>—</a:t>
            </a:r>
            <a:r>
              <a:rPr lang="zh-CN" altLang="en-US" sz="1800" kern="0" dirty="0"/>
              <a:t>方案沟通</a:t>
            </a:r>
            <a:r>
              <a:rPr lang="en-US" altLang="zh-CN" sz="1800" kern="0" dirty="0"/>
              <a:t>—</a:t>
            </a:r>
            <a:r>
              <a:rPr lang="zh-CN" altLang="en-US" sz="1800" kern="0" dirty="0"/>
              <a:t>日常探视</a:t>
            </a:r>
            <a:r>
              <a:rPr lang="en-US" altLang="zh-CN" sz="1800" kern="0" dirty="0"/>
              <a:t>—</a:t>
            </a:r>
            <a:r>
              <a:rPr lang="zh-CN" altLang="en-US" sz="1800" kern="0" dirty="0"/>
              <a:t>出院沟通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（二）沟通方法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1.</a:t>
            </a:r>
            <a:r>
              <a:rPr lang="zh-CN" altLang="en-US" sz="1800" kern="0" dirty="0"/>
              <a:t>尊重家属的知情权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2.</a:t>
            </a:r>
            <a:r>
              <a:rPr lang="zh-CN" altLang="en-US" sz="1800" kern="0" dirty="0"/>
              <a:t>及时了解家属的想法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3.</a:t>
            </a:r>
            <a:r>
              <a:rPr lang="zh-CN" altLang="en-US" sz="1800" kern="0" dirty="0"/>
              <a:t>及时向家属提供支持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4.</a:t>
            </a:r>
            <a:r>
              <a:rPr lang="zh-CN" altLang="en-US" sz="1800" kern="0" dirty="0"/>
              <a:t>与家属多沟通，建立联系机制</a:t>
            </a:r>
            <a:endParaRPr lang="en-US" altLang="zh-CN" sz="1800" kern="0" dirty="0"/>
          </a:p>
        </p:txBody>
      </p:sp>
    </p:spTree>
    <p:extLst>
      <p:ext uri="{BB962C8B-B14F-4D97-AF65-F5344CB8AC3E}">
        <p14:creationId xmlns:p14="http://schemas.microsoft.com/office/powerpoint/2010/main" val="397760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E2FE3-CEB6-2692-EA09-8C9CBEDB26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595" y="734044"/>
            <a:ext cx="5310573" cy="3889214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034A33B-114A-4CAA-8241-1C60E8338397}"/>
              </a:ext>
            </a:extLst>
          </p:cNvPr>
          <p:cNvSpPr/>
          <p:nvPr/>
        </p:nvSpPr>
        <p:spPr>
          <a:xfrm>
            <a:off x="5590488" y="1353197"/>
            <a:ext cx="3682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老年服务工作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团队的沟通</a:t>
            </a:r>
          </a:p>
        </p:txBody>
      </p:sp>
      <p:sp>
        <p:nvSpPr>
          <p:cNvPr id="26" name="Freeform 3">
            <a:extLst>
              <a:ext uri="{FF2B5EF4-FFF2-40B4-BE49-F238E27FC236}">
                <a16:creationId xmlns:a16="http://schemas.microsoft.com/office/drawing/2014/main" id="{69A7934D-F921-46C3-A9DE-E13C49A56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42" y="2617190"/>
            <a:ext cx="238158" cy="191791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4F5817B-0571-4548-989A-B37924FC8263}"/>
              </a:ext>
            </a:extLst>
          </p:cNvPr>
          <p:cNvCxnSpPr>
            <a:cxnSpLocks/>
          </p:cNvCxnSpPr>
          <p:nvPr/>
        </p:nvCxnSpPr>
        <p:spPr>
          <a:xfrm>
            <a:off x="5957354" y="2753914"/>
            <a:ext cx="27606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EB517-8E30-4B0D-AB79-F660A1046E6D}"/>
              </a:ext>
            </a:extLst>
          </p:cNvPr>
          <p:cNvGrpSpPr/>
          <p:nvPr/>
        </p:nvGrpSpPr>
        <p:grpSpPr>
          <a:xfrm>
            <a:off x="4010378" y="3335451"/>
            <a:ext cx="2458895" cy="1808049"/>
            <a:chOff x="2998930" y="3704783"/>
            <a:chExt cx="2686648" cy="1438717"/>
          </a:xfrm>
        </p:grpSpPr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FE5CB826-C83A-4863-A255-4C2C516A4155}"/>
                </a:ext>
              </a:extLst>
            </p:cNvPr>
            <p:cNvSpPr/>
            <p:nvPr/>
          </p:nvSpPr>
          <p:spPr>
            <a:xfrm>
              <a:off x="4341240" y="3704783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22B90187-7C94-4F1D-89D8-6ECC45AC1F87}"/>
                </a:ext>
              </a:extLst>
            </p:cNvPr>
            <p:cNvSpPr/>
            <p:nvPr/>
          </p:nvSpPr>
          <p:spPr>
            <a:xfrm flipH="1">
              <a:off x="2998930" y="3704792"/>
              <a:ext cx="1344338" cy="143870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D062049-B511-44CF-A554-C375530108EA}"/>
              </a:ext>
            </a:extLst>
          </p:cNvPr>
          <p:cNvSpPr>
            <a:spLocks/>
          </p:cNvSpPr>
          <p:nvPr/>
        </p:nvSpPr>
        <p:spPr bwMode="auto">
          <a:xfrm>
            <a:off x="4364251" y="0"/>
            <a:ext cx="1512000" cy="2571750"/>
          </a:xfrm>
          <a:custGeom>
            <a:avLst/>
            <a:gdLst>
              <a:gd name="connsiteX0" fmla="*/ 0 w 1802681"/>
              <a:gd name="connsiteY0" fmla="*/ 0 h 2150834"/>
              <a:gd name="connsiteX1" fmla="*/ 1306663 w 1802681"/>
              <a:gd name="connsiteY1" fmla="*/ 0 h 2150834"/>
              <a:gd name="connsiteX2" fmla="*/ 1802681 w 1802681"/>
              <a:gd name="connsiteY2" fmla="*/ 944806 h 2150834"/>
              <a:gd name="connsiteX3" fmla="*/ 1130637 w 1802681"/>
              <a:gd name="connsiteY3" fmla="*/ 2150834 h 2150834"/>
              <a:gd name="connsiteX4" fmla="*/ 0 w 1802681"/>
              <a:gd name="connsiteY4" fmla="*/ 0 h 215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2681" h="2150834">
                <a:moveTo>
                  <a:pt x="0" y="0"/>
                </a:moveTo>
                <a:lnTo>
                  <a:pt x="1306663" y="0"/>
                </a:lnTo>
                <a:lnTo>
                  <a:pt x="1802681" y="944806"/>
                </a:lnTo>
                <a:lnTo>
                  <a:pt x="1130637" y="215083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4680EB8-03E2-4C90-89C8-0F7C0BED853C}"/>
              </a:ext>
            </a:extLst>
          </p:cNvPr>
          <p:cNvSpPr>
            <a:spLocks/>
          </p:cNvSpPr>
          <p:nvPr/>
        </p:nvSpPr>
        <p:spPr bwMode="auto">
          <a:xfrm>
            <a:off x="4286100" y="1525378"/>
            <a:ext cx="1671254" cy="3619134"/>
          </a:xfrm>
          <a:custGeom>
            <a:avLst/>
            <a:gdLst>
              <a:gd name="connsiteX0" fmla="*/ 1799392 w 2095999"/>
              <a:gd name="connsiteY0" fmla="*/ 0 h 3229132"/>
              <a:gd name="connsiteX1" fmla="*/ 2095999 w 2095999"/>
              <a:gd name="connsiteY1" fmla="*/ 564240 h 3229132"/>
              <a:gd name="connsiteX2" fmla="*/ 611023 w 2095999"/>
              <a:gd name="connsiteY2" fmla="*/ 3229132 h 3229132"/>
              <a:gd name="connsiteX3" fmla="*/ 0 w 2095999"/>
              <a:gd name="connsiteY3" fmla="*/ 3229132 h 322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999" h="3229132">
                <a:moveTo>
                  <a:pt x="1799392" y="0"/>
                </a:moveTo>
                <a:lnTo>
                  <a:pt x="2095999" y="564240"/>
                </a:lnTo>
                <a:lnTo>
                  <a:pt x="611023" y="3229132"/>
                </a:lnTo>
                <a:lnTo>
                  <a:pt x="0" y="3229132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F4F1FCB-91DB-48AD-B918-19A595A714D2}"/>
              </a:ext>
            </a:extLst>
          </p:cNvPr>
          <p:cNvSpPr>
            <a:spLocks/>
          </p:cNvSpPr>
          <p:nvPr/>
        </p:nvSpPr>
        <p:spPr bwMode="auto">
          <a:xfrm>
            <a:off x="3827263" y="504825"/>
            <a:ext cx="2048988" cy="4638676"/>
          </a:xfrm>
          <a:custGeom>
            <a:avLst/>
            <a:gdLst>
              <a:gd name="connsiteX0" fmla="*/ 1667624 w 2636078"/>
              <a:gd name="connsiteY0" fmla="*/ 1206028 h 4198694"/>
              <a:gd name="connsiteX1" fmla="*/ 1964231 w 2636078"/>
              <a:gd name="connsiteY1" fmla="*/ 1770268 h 4198694"/>
              <a:gd name="connsiteX2" fmla="*/ 611023 w 2636078"/>
              <a:gd name="connsiteY2" fmla="*/ 4198694 h 4198694"/>
              <a:gd name="connsiteX3" fmla="*/ 0 w 2636078"/>
              <a:gd name="connsiteY3" fmla="*/ 4198694 h 4198694"/>
              <a:gd name="connsiteX4" fmla="*/ 2339669 w 2636078"/>
              <a:gd name="connsiteY4" fmla="*/ 0 h 4198694"/>
              <a:gd name="connsiteX5" fmla="*/ 2636078 w 2636078"/>
              <a:gd name="connsiteY5" fmla="*/ 564594 h 4198694"/>
              <a:gd name="connsiteX6" fmla="*/ 1964232 w 2636078"/>
              <a:gd name="connsiteY6" fmla="*/ 1770268 h 4198694"/>
              <a:gd name="connsiteX7" fmla="*/ 1667625 w 2636078"/>
              <a:gd name="connsiteY7" fmla="*/ 1206028 h 41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078" h="4198694">
                <a:moveTo>
                  <a:pt x="1667624" y="1206028"/>
                </a:moveTo>
                <a:lnTo>
                  <a:pt x="1964231" y="1770268"/>
                </a:lnTo>
                <a:lnTo>
                  <a:pt x="611023" y="4198694"/>
                </a:lnTo>
                <a:lnTo>
                  <a:pt x="0" y="4198694"/>
                </a:lnTo>
                <a:close/>
                <a:moveTo>
                  <a:pt x="2339669" y="0"/>
                </a:moveTo>
                <a:lnTo>
                  <a:pt x="2636078" y="564594"/>
                </a:lnTo>
                <a:lnTo>
                  <a:pt x="1964232" y="1770268"/>
                </a:lnTo>
                <a:lnTo>
                  <a:pt x="1667625" y="1206028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29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882794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老年服务从业人员间的沟通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一、上行沟通</a:t>
            </a:r>
            <a:r>
              <a:rPr lang="en-US" altLang="zh-CN" sz="2000" dirty="0"/>
              <a:t>—</a:t>
            </a:r>
            <a:r>
              <a:rPr lang="zh-CN" altLang="en-US" sz="2000" dirty="0"/>
              <a:t>与上级有效沟通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1119028" y="1914956"/>
            <a:ext cx="7322045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（一）和上级有效沟通的重要性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（二）策略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</a:t>
            </a:r>
            <a:r>
              <a:rPr lang="zh-CN" altLang="en-US" sz="1600" kern="0" dirty="0"/>
              <a:t>尊重上级，认真倾听；了解上级，把握时机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（三）技巧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若意见不一致，先表达认同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 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让上级做“选择题”，而非“问答题” 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有技巧地汇报工作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989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882794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老年服务从业人员间的沟通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二、下行沟通</a:t>
            </a:r>
            <a:r>
              <a:rPr lang="en-US" altLang="zh-CN" sz="2000" dirty="0"/>
              <a:t>—</a:t>
            </a:r>
            <a:r>
              <a:rPr lang="zh-CN" altLang="en-US" sz="2000" dirty="0"/>
              <a:t>与下属高效沟通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1119028" y="1914956"/>
            <a:ext cx="7322045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（一）和下属高效沟通的重要性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（二）沟通之道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</a:t>
            </a:r>
            <a:r>
              <a:rPr lang="zh-CN" altLang="en-US" sz="1600" kern="0" dirty="0"/>
              <a:t>尊重让其感觉自己的重要性；了解下属，不抱高期望；不争功，不推过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（三）技巧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了解下属所想，变指令为对方需要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 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给下属适当自主权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批评下属的技巧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676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3882794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1 </a:t>
            </a:r>
            <a:r>
              <a:rPr lang="zh-CN" altLang="en-US" sz="1800" spc="100" dirty="0">
                <a:latin typeface="Arial"/>
                <a:ea typeface="微软雅黑"/>
              </a:rPr>
              <a:t>老年服务从业人员间的沟通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897255" y="1318049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三、平行沟通</a:t>
            </a:r>
            <a:r>
              <a:rPr lang="en-US" altLang="zh-CN" sz="2000" dirty="0"/>
              <a:t>—</a:t>
            </a:r>
            <a:r>
              <a:rPr lang="zh-CN" altLang="en-US" sz="2000" dirty="0"/>
              <a:t>与同事和睦相处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1119028" y="1914956"/>
            <a:ext cx="7322045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（一）重要性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（二）相处之道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</a:t>
            </a:r>
            <a:r>
              <a:rPr lang="zh-CN" altLang="en-US" sz="1600" kern="0" dirty="0"/>
              <a:t>谦和待人，避免炫耀；真诚合作，克制嫉妒；关心他人，提供帮助</a:t>
            </a:r>
            <a:endParaRPr lang="en-US" altLang="zh-CN" sz="16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（三）技巧 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   1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三思而后言，不说揭短的话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   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学会表达感谢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  <a:sym typeface="+mn-ea"/>
              </a:rPr>
              <a:t> 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+mn-ea"/>
              </a:rPr>
              <a:t>学会适当赞美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618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90816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跨专业团队的沟通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991038" y="1441558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一、什么是跨专业团队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892704" y="2304808"/>
            <a:ext cx="732204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    岗位 、年龄、专业、性别</a:t>
            </a:r>
            <a:endParaRPr lang="en-US" altLang="zh-CN" sz="1800" kern="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90D51D-6D7B-EB85-09C4-8D893DA08BEC}"/>
              </a:ext>
            </a:extLst>
          </p:cNvPr>
          <p:cNvSpPr txBox="1"/>
          <p:nvPr/>
        </p:nvSpPr>
        <p:spPr>
          <a:xfrm>
            <a:off x="985701" y="1907411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二、成员差异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224046A-1A88-56B3-43C6-AEAA65758B11}"/>
              </a:ext>
            </a:extLst>
          </p:cNvPr>
          <p:cNvSpPr/>
          <p:nvPr/>
        </p:nvSpPr>
        <p:spPr>
          <a:xfrm>
            <a:off x="1164076" y="3182654"/>
            <a:ext cx="7322045" cy="10110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（一）换位思考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（二）注意表达和倾听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（三）有耐心，会变通</a:t>
            </a:r>
            <a:endParaRPr lang="en-US" altLang="zh-CN" sz="1800" kern="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5A9777-47DA-F07C-713C-1B2260B4CBC9}"/>
              </a:ext>
            </a:extLst>
          </p:cNvPr>
          <p:cNvSpPr txBox="1"/>
          <p:nvPr/>
        </p:nvSpPr>
        <p:spPr>
          <a:xfrm>
            <a:off x="1024678" y="2694886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三、沟通技巧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4EB1A12-BEE4-B1E1-171F-DC13500E3A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47" y="1659068"/>
            <a:ext cx="4506012" cy="25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2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跨专业团队的沟通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40788-27A8-425B-12A7-48BAC7FB84BF}"/>
              </a:ext>
            </a:extLst>
          </p:cNvPr>
          <p:cNvSpPr txBox="1"/>
          <p:nvPr/>
        </p:nvSpPr>
        <p:spPr>
          <a:xfrm>
            <a:off x="1055288" y="1383836"/>
            <a:ext cx="5362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四、跨专业团队的会议沟通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2132167" y="1982756"/>
            <a:ext cx="7322045" cy="23406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（一）会前沟通</a:t>
            </a:r>
            <a:r>
              <a:rPr lang="en-US" altLang="zh-CN" sz="1800" kern="0" dirty="0"/>
              <a:t>—</a:t>
            </a:r>
            <a:r>
              <a:rPr lang="zh-CN" altLang="en-US" sz="1800" kern="0" dirty="0"/>
              <a:t>会议准备工作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1.</a:t>
            </a:r>
            <a:r>
              <a:rPr lang="zh-CN" altLang="en-US" sz="1800" kern="0" dirty="0"/>
              <a:t>确定会议的类型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2.</a:t>
            </a:r>
            <a:r>
              <a:rPr lang="zh-CN" altLang="en-US" sz="1800" kern="0" dirty="0"/>
              <a:t>确定与会人员、时间、地点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3.</a:t>
            </a:r>
            <a:r>
              <a:rPr lang="zh-CN" altLang="en-US" sz="1800" kern="0" dirty="0"/>
              <a:t>编制会议议程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4.</a:t>
            </a:r>
            <a:r>
              <a:rPr lang="zh-CN" altLang="en-US" sz="1800" kern="0" dirty="0"/>
              <a:t>发送会议通知及相关资料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5.</a:t>
            </a:r>
            <a:r>
              <a:rPr lang="zh-CN" altLang="en-US" sz="1800" kern="0" dirty="0"/>
              <a:t>做好会议记录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6.</a:t>
            </a:r>
            <a:r>
              <a:rPr lang="zh-CN" altLang="en-US" sz="1800" kern="0" dirty="0"/>
              <a:t>会后跟踪反馈</a:t>
            </a:r>
            <a:endParaRPr lang="en-US" altLang="zh-CN" sz="1800" kern="0" dirty="0"/>
          </a:p>
        </p:txBody>
      </p:sp>
    </p:spTree>
    <p:extLst>
      <p:ext uri="{BB962C8B-B14F-4D97-AF65-F5344CB8AC3E}">
        <p14:creationId xmlns:p14="http://schemas.microsoft.com/office/powerpoint/2010/main" val="79744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跨专业团队的沟通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DE6954-DCF4-1778-58AF-1851ACDCA4AD}"/>
              </a:ext>
            </a:extLst>
          </p:cNvPr>
          <p:cNvSpPr/>
          <p:nvPr/>
        </p:nvSpPr>
        <p:spPr>
          <a:xfrm>
            <a:off x="910977" y="1231494"/>
            <a:ext cx="7322045" cy="36702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（二）会中沟通</a:t>
            </a:r>
            <a:r>
              <a:rPr lang="en-US" altLang="zh-CN" sz="1800" kern="0" dirty="0"/>
              <a:t>—</a:t>
            </a:r>
            <a:r>
              <a:rPr lang="zh-CN" altLang="en-US" sz="1800" kern="0" dirty="0"/>
              <a:t>参会者发言技巧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1.</a:t>
            </a:r>
            <a:r>
              <a:rPr lang="zh-CN" altLang="en-US" sz="1800" kern="0" dirty="0"/>
              <a:t>时间要趁早</a:t>
            </a:r>
            <a:r>
              <a:rPr lang="en-US" altLang="zh-CN" sz="1800" kern="0" dirty="0"/>
              <a:t>  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2.</a:t>
            </a:r>
            <a:r>
              <a:rPr lang="zh-CN" altLang="en-US" sz="1800" kern="0" dirty="0"/>
              <a:t>提高效率</a:t>
            </a:r>
            <a:r>
              <a:rPr lang="en-US" altLang="zh-CN" sz="1800" kern="0" dirty="0"/>
              <a:t>  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3.</a:t>
            </a:r>
            <a:r>
              <a:rPr lang="zh-CN" altLang="en-US" sz="1800" kern="0" dirty="0"/>
              <a:t>时长适度</a:t>
            </a:r>
            <a:r>
              <a:rPr lang="en-US" altLang="zh-CN" sz="1800" kern="0" dirty="0"/>
              <a:t>  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4.</a:t>
            </a:r>
            <a:r>
              <a:rPr lang="zh-CN" altLang="en-US" sz="1800" kern="0" dirty="0"/>
              <a:t>不要打断他人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5.</a:t>
            </a:r>
            <a:r>
              <a:rPr lang="zh-CN" altLang="en-US" sz="1800" kern="0" dirty="0"/>
              <a:t>内容吸引人  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6.</a:t>
            </a:r>
            <a:r>
              <a:rPr lang="zh-CN" altLang="en-US" sz="1800" kern="0" dirty="0"/>
              <a:t>正确对待他人的评判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（三）会后沟通</a:t>
            </a:r>
            <a:r>
              <a:rPr lang="en-US" altLang="zh-CN" sz="1800" kern="0" dirty="0"/>
              <a:t>—</a:t>
            </a:r>
            <a:r>
              <a:rPr lang="zh-CN" altLang="en-US" sz="1800" kern="0" dirty="0"/>
              <a:t>跟踪反馈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1.</a:t>
            </a:r>
            <a:r>
              <a:rPr lang="zh-CN" altLang="en-US" sz="1800" kern="0" dirty="0"/>
              <a:t>总结会议，主动反馈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    2.</a:t>
            </a:r>
            <a:r>
              <a:rPr lang="zh-CN" altLang="en-US" sz="1800" kern="0" dirty="0"/>
              <a:t>跟进方案，及时联系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endParaRPr lang="en-US" altLang="zh-CN" sz="1800" kern="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165DE94-9B9D-6A7A-67AA-95D506D98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874" y="1548183"/>
            <a:ext cx="4449099" cy="2738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766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2">
            <a:extLst>
              <a:ext uri="{FF2B5EF4-FFF2-40B4-BE49-F238E27FC236}">
                <a16:creationId xmlns:a16="http://schemas.microsoft.com/office/drawing/2014/main" id="{A00AE783-AF9D-482E-8C9A-A44FBAE4FAF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" r="6678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7D35CEA-0FC2-4A2F-9A3A-90B1364A9304}"/>
              </a:ext>
            </a:extLst>
          </p:cNvPr>
          <p:cNvSpPr/>
          <p:nvPr/>
        </p:nvSpPr>
        <p:spPr>
          <a:xfrm>
            <a:off x="2211147" y="1740753"/>
            <a:ext cx="51055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b="1" dirty="0">
                <a:solidFill>
                  <a:srgbClr val="FFCC0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谢谢！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496D04-E834-126C-04A1-B6E11DBED64C}"/>
              </a:ext>
            </a:extLst>
          </p:cNvPr>
          <p:cNvSpPr txBox="1"/>
          <p:nvPr/>
        </p:nvSpPr>
        <p:spPr>
          <a:xfrm>
            <a:off x="2211146" y="2988296"/>
            <a:ext cx="510552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CC05"/>
                </a:solidFill>
              </a:rPr>
              <a:t>说明：本课件插图来自网络，为教学需求，无商业用途。</a:t>
            </a:r>
          </a:p>
        </p:txBody>
      </p:sp>
    </p:spTree>
    <p:extLst>
      <p:ext uri="{BB962C8B-B14F-4D97-AF65-F5344CB8AC3E}">
        <p14:creationId xmlns:p14="http://schemas.microsoft.com/office/powerpoint/2010/main" val="113368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2950EA9-EC2C-404F-AAF9-57B2E294A095}"/>
              </a:ext>
            </a:extLst>
          </p:cNvPr>
          <p:cNvSpPr/>
          <p:nvPr/>
        </p:nvSpPr>
        <p:spPr>
          <a:xfrm>
            <a:off x="897257" y="195527"/>
            <a:ext cx="235192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400"/>
            <a:r>
              <a:rPr lang="zh-CN" altLang="en-US" sz="1800" spc="100" dirty="0">
                <a:latin typeface="Arial"/>
                <a:ea typeface="微软雅黑"/>
              </a:rPr>
              <a:t>任务</a:t>
            </a:r>
            <a:r>
              <a:rPr lang="en-US" altLang="zh-CN" sz="1800" spc="100" dirty="0">
                <a:latin typeface="Arial"/>
                <a:ea typeface="微软雅黑"/>
              </a:rPr>
              <a:t>2 </a:t>
            </a:r>
            <a:r>
              <a:rPr lang="zh-CN" altLang="en-US" sz="1800" spc="100" dirty="0">
                <a:latin typeface="Arial"/>
                <a:ea typeface="微软雅黑"/>
              </a:rPr>
              <a:t>认知沟通原理</a:t>
            </a:r>
            <a:endParaRPr lang="en-US" altLang="zh-CN" sz="1800" spc="100" dirty="0">
              <a:latin typeface="Arial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A684CD-7F74-4ED1-BA91-86F58BBC3D6E}"/>
              </a:ext>
            </a:extLst>
          </p:cNvPr>
          <p:cNvSpPr/>
          <p:nvPr/>
        </p:nvSpPr>
        <p:spPr>
          <a:xfrm>
            <a:off x="481878" y="247589"/>
            <a:ext cx="417243" cy="5252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9EDA479-D57C-4671-9A4C-028F3602C2E8}"/>
              </a:ext>
            </a:extLst>
          </p:cNvPr>
          <p:cNvSpPr txBox="1"/>
          <p:nvPr/>
        </p:nvSpPr>
        <p:spPr>
          <a:xfrm>
            <a:off x="438659" y="187039"/>
            <a:ext cx="505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/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rade-center_89006">
            <a:extLst>
              <a:ext uri="{FF2B5EF4-FFF2-40B4-BE49-F238E27FC236}">
                <a16:creationId xmlns:a16="http://schemas.microsoft.com/office/drawing/2014/main" id="{221B3751-FB1B-4F31-8FD0-B1C8FF5653A1}"/>
              </a:ext>
            </a:extLst>
          </p:cNvPr>
          <p:cNvSpPr>
            <a:spLocks noChangeAspect="1"/>
          </p:cNvSpPr>
          <p:nvPr/>
        </p:nvSpPr>
        <p:spPr bwMode="auto">
          <a:xfrm>
            <a:off x="8486121" y="4501515"/>
            <a:ext cx="374077" cy="3602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32417B-BA6E-B7C6-8888-92AB330CEDC4}"/>
              </a:ext>
            </a:extLst>
          </p:cNvPr>
          <p:cNvSpPr/>
          <p:nvPr/>
        </p:nvSpPr>
        <p:spPr>
          <a:xfrm>
            <a:off x="1776761" y="2008601"/>
            <a:ext cx="4096226" cy="2673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（一）沟通的概念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行为主体</a:t>
            </a:r>
            <a:r>
              <a:rPr lang="zh-CN" altLang="en-US" sz="1800" kern="0" dirty="0">
                <a:sym typeface="+mn-ea"/>
              </a:rPr>
              <a:t>  </a:t>
            </a:r>
            <a:endParaRPr lang="en-US" altLang="zh-CN" sz="1800" kern="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信息载体 </a:t>
            </a: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3.</a:t>
            </a:r>
            <a:r>
              <a:rPr lang="zh-CN" altLang="en-US" sz="1800" kern="0" dirty="0"/>
              <a:t>特定目标</a:t>
            </a:r>
            <a:r>
              <a:rPr lang="en-US" altLang="zh-CN" sz="1800" kern="0" dirty="0"/>
              <a:t>	</a:t>
            </a: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（二）沟通的组成</a:t>
            </a:r>
            <a:endParaRPr lang="en-US" altLang="zh-CN" sz="1800" kern="0" dirty="0"/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zh-CN" altLang="en-US" sz="1800" kern="0" dirty="0"/>
              <a:t>1</a:t>
            </a:r>
            <a:r>
              <a:rPr lang="en-US" altLang="zh-CN" sz="1800" kern="0" dirty="0"/>
              <a:t>.</a:t>
            </a:r>
            <a:r>
              <a:rPr lang="zh-CN" altLang="en-US" sz="1800" kern="0" dirty="0"/>
              <a:t>发送者</a:t>
            </a:r>
            <a:r>
              <a:rPr lang="zh-CN" altLang="en-US" sz="1800" kern="0" dirty="0">
                <a:sym typeface="+mn-ea"/>
              </a:rPr>
              <a:t>  </a:t>
            </a:r>
            <a:r>
              <a:rPr lang="en-US" altLang="zh-CN" sz="1800" dirty="0">
                <a:sym typeface="+mn-ea"/>
              </a:rPr>
              <a:t>2.</a:t>
            </a:r>
            <a:r>
              <a:rPr lang="zh-CN" altLang="en-US" sz="1800" dirty="0">
                <a:sym typeface="+mn-ea"/>
              </a:rPr>
              <a:t>接收者  </a:t>
            </a:r>
            <a:endParaRPr lang="en-US" altLang="zh-CN" sz="1800" dirty="0">
              <a:sym typeface="+mn-ea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3.</a:t>
            </a:r>
            <a:r>
              <a:rPr lang="zh-CN" altLang="en-US" sz="1800" kern="0" dirty="0"/>
              <a:t>信息     </a:t>
            </a:r>
            <a:r>
              <a:rPr lang="en-US" altLang="zh-CN" sz="1800" kern="0" dirty="0"/>
              <a:t>4.</a:t>
            </a:r>
            <a:r>
              <a:rPr lang="zh-CN" altLang="en-US" sz="1800" kern="0" dirty="0"/>
              <a:t>沟通渠道</a:t>
            </a:r>
            <a:endParaRPr lang="en-US" altLang="zh-CN" sz="1800" kern="0" dirty="0"/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defRPr/>
            </a:pPr>
            <a:r>
              <a:rPr lang="en-US" altLang="zh-CN" sz="1800" kern="0" dirty="0"/>
              <a:t>	</a:t>
            </a:r>
            <a:endParaRPr lang="zh-CN" altLang="en-US" sz="1800" kern="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50E169-AF11-B722-F7DF-C7FFE1D8EE18}"/>
              </a:ext>
            </a:extLst>
          </p:cNvPr>
          <p:cNvSpPr/>
          <p:nvPr/>
        </p:nvSpPr>
        <p:spPr>
          <a:xfrm>
            <a:off x="901840" y="1246789"/>
            <a:ext cx="7322045" cy="3341206"/>
          </a:xfrm>
          <a:prstGeom prst="rect">
            <a:avLst/>
          </a:prstGeom>
          <a:noFill/>
          <a:ln w="22225">
            <a:solidFill>
              <a:srgbClr val="5C9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23272E-D205-4E64-6726-E568E955D09B}"/>
              </a:ext>
            </a:extLst>
          </p:cNvPr>
          <p:cNvSpPr txBox="1"/>
          <p:nvPr/>
        </p:nvSpPr>
        <p:spPr>
          <a:xfrm>
            <a:off x="1273876" y="1480550"/>
            <a:ext cx="4844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一、什么是沟通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9385B56-A9EC-5B00-1908-DFC3B61C6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2211" y="2008601"/>
            <a:ext cx="4480948" cy="199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88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ne&quot;,&quot;Name&quot;:&quot;无&quot;,&quot;HeaderHeight&quot;:0.0,&quot;FooterHeight&quot;:0.0,&quot;SideMargin&quot;:0.0,&quot;TopMargin&quot;:0.0,&quot;BottomMargin&quot;:0.0,&quot;IntervalMargin&quot;:0.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tx1">
              <a:lumMod val="75000"/>
              <a:lumOff val="25000"/>
            </a:schemeClr>
          </a:solidFill>
          <a:headEnd type="triangle"/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TM03457496[[fn=视差]]</Template>
  <TotalTime>5523</TotalTime>
  <Words>5642</Words>
  <Application>Microsoft Office PowerPoint</Application>
  <PresentationFormat>全屏显示(16:9)</PresentationFormat>
  <Paragraphs>872</Paragraphs>
  <Slides>88</Slides>
  <Notes>88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95" baseType="lpstr">
      <vt:lpstr>等线</vt:lpstr>
      <vt:lpstr>微软雅黑</vt:lpstr>
      <vt:lpstr>Arial</vt:lpstr>
      <vt:lpstr>Arial Black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龙杜娟</cp:lastModifiedBy>
  <cp:revision>659</cp:revision>
  <dcterms:created xsi:type="dcterms:W3CDTF">2017-09-19T06:50:07Z</dcterms:created>
  <dcterms:modified xsi:type="dcterms:W3CDTF">2022-08-26T04:03:25Z</dcterms:modified>
</cp:coreProperties>
</file>